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6" r:id="rId2"/>
    <p:sldId id="258" r:id="rId3"/>
    <p:sldId id="451" r:id="rId4"/>
    <p:sldId id="281" r:id="rId5"/>
    <p:sldId id="449" r:id="rId6"/>
    <p:sldId id="338" r:id="rId7"/>
    <p:sldId id="263" r:id="rId8"/>
    <p:sldId id="450" r:id="rId9"/>
  </p:sldIdLst>
  <p:sldSz cx="24387175" cy="13716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09D9"/>
    <a:srgbClr val="66CCFF"/>
    <a:srgbClr val="FF66CC"/>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354" autoAdjust="0"/>
  </p:normalViewPr>
  <p:slideViewPr>
    <p:cSldViewPr snapToGrid="0" showGuides="1">
      <p:cViewPr varScale="1">
        <p:scale>
          <a:sx n="33" d="100"/>
          <a:sy n="33" d="100"/>
        </p:scale>
        <p:origin x="696" y="72"/>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B07FA9-DE9C-409F-85F2-97F44B920B82}" type="datetimeFigureOut">
              <a:rPr lang="cs-CZ" smtClean="0"/>
              <a:t>29.05.2022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dirty="0"/>
          </a:p>
        </p:txBody>
      </p:sp>
    </p:spTree>
    <p:extLst>
      <p:ext uri="{BB962C8B-B14F-4D97-AF65-F5344CB8AC3E}">
        <p14:creationId xmlns:p14="http://schemas.microsoft.com/office/powerpoint/2010/main" val="3339207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a:t>Kliknutím na ikonu přidáte obrázek.</a:t>
            </a:r>
          </a:p>
        </p:txBody>
      </p:sp>
      <p:sp>
        <p:nvSpPr>
          <p:cNvPr id="6" name="Bílý podklad">
            <a:extLst>
              <a:ext uri="{FF2B5EF4-FFF2-40B4-BE49-F238E27FC236}">
                <a16:creationId xmlns:a16="http://schemas.microsoft.com/office/drawing/2014/main"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a:t>Po kliknutí můžete upravovat styly textu v předloze.</a:t>
            </a:r>
          </a:p>
          <a:p>
            <a:pPr lvl="1"/>
            <a:r>
              <a:rPr lang="cs-CZ"/>
              <a:t>Druhá úroveň</a:t>
            </a:r>
          </a:p>
        </p:txBody>
      </p:sp>
      <p:pic>
        <p:nvPicPr>
          <p:cNvPr id="9" name="Lístek s linkou tmavě modrý">
            <a:extLst>
              <a:ext uri="{FF2B5EF4-FFF2-40B4-BE49-F238E27FC236}">
                <a16:creationId xmlns:a16="http://schemas.microsoft.com/office/drawing/2014/main"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t>29.05.2022</a:t>
            </a:fld>
            <a:endParaRPr lang="cs-CZ" dirty="0"/>
          </a:p>
        </p:txBody>
      </p:sp>
      <p:sp>
        <p:nvSpPr>
          <p:cNvPr id="7" name="Zástupný symbol pro zápatí 6">
            <a:extLst>
              <a:ext uri="{FF2B5EF4-FFF2-40B4-BE49-F238E27FC236}">
                <a16:creationId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p>
        </p:txBody>
      </p:sp>
      <p:sp>
        <p:nvSpPr>
          <p:cNvPr id="4" name="Zástupný symbol pro obsah 3"/>
          <p:cNvSpPr>
            <a:spLocks noGrp="1"/>
          </p:cNvSpPr>
          <p:nvPr>
            <p:ph sz="quarter" idx="13"/>
          </p:nvPr>
        </p:nvSpPr>
        <p:spPr>
          <a:xfrm>
            <a:off x="1249200" y="3240000"/>
            <a:ext cx="218880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5" name="Lístek s linkou tmavě modrý">
            <a:extLst>
              <a:ext uri="{FF2B5EF4-FFF2-40B4-BE49-F238E27FC236}">
                <a16:creationId xmlns:a16="http://schemas.microsoft.com/office/drawing/2014/main"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3240000"/>
            <a:ext cx="10321200" cy="9226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7" name="Lístek s linkou tmavě modrý">
            <a:extLst>
              <a:ext uri="{FF2B5EF4-FFF2-40B4-BE49-F238E27FC236}">
                <a16:creationId xmlns:a16="http://schemas.microsoft.com/office/drawing/2014/main"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C73B2704-47A8-4364-BD5F-26CDC742DF36}" type="datetimeFigureOut">
              <a:rPr lang="en-GB" smtClean="0"/>
              <a:t>29/05/2022</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BB2E6E0A-A963-4848-9D05-C40AFFDE3C09}" type="slidenum">
              <a:rPr lang="en-GB" smtClean="0"/>
              <a:t>‹#›</a:t>
            </a:fld>
            <a:endParaRPr lang="en-GB"/>
          </a:p>
        </p:txBody>
      </p:sp>
    </p:spTree>
    <p:extLst>
      <p:ext uri="{BB962C8B-B14F-4D97-AF65-F5344CB8AC3E}">
        <p14:creationId xmlns:p14="http://schemas.microsoft.com/office/powerpoint/2010/main" val="1209001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49419F-1E7F-422C-AB86-DE0451E4D8AE}"/>
              </a:ext>
            </a:extLst>
          </p:cNvPr>
          <p:cNvSpPr>
            <a:spLocks noGrp="1"/>
          </p:cNvSpPr>
          <p:nvPr>
            <p:ph type="dt" sz="half" idx="10"/>
          </p:nvPr>
        </p:nvSpPr>
        <p:spPr/>
        <p:txBody>
          <a:bodyPr/>
          <a:lstStyle>
            <a:lvl1pPr>
              <a:defRPr/>
            </a:lvl1pPr>
          </a:lstStyle>
          <a:p>
            <a:pPr>
              <a:defRPr/>
            </a:pPr>
            <a:fld id="{B62E006E-8603-4B8B-A30B-98F058530499}" type="datetimeFigureOut">
              <a:rPr lang="cs-CZ"/>
              <a:pPr>
                <a:defRPr/>
              </a:pPr>
              <a:t>29.05.2022</a:t>
            </a:fld>
            <a:endParaRPr lang="cs-CZ"/>
          </a:p>
        </p:txBody>
      </p:sp>
      <p:sp>
        <p:nvSpPr>
          <p:cNvPr id="5" name="Zástupný symbol pro zápatí 4">
            <a:extLst>
              <a:ext uri="{FF2B5EF4-FFF2-40B4-BE49-F238E27FC236}">
                <a16:creationId xmlns:a16="http://schemas.microsoft.com/office/drawing/2014/main" id="{22CE1FD3-0523-44F3-B589-2A37F80D7B9C}"/>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03EF3212-3CE1-4C4A-BE54-3B07BFCF2597}"/>
              </a:ext>
            </a:extLst>
          </p:cNvPr>
          <p:cNvSpPr>
            <a:spLocks noGrp="1"/>
          </p:cNvSpPr>
          <p:nvPr>
            <p:ph type="sldNum" sz="quarter" idx="12"/>
          </p:nvPr>
        </p:nvSpPr>
        <p:spPr/>
        <p:txBody>
          <a:bodyPr/>
          <a:lstStyle>
            <a:lvl1pPr>
              <a:defRPr/>
            </a:lvl1pPr>
          </a:lstStyle>
          <a:p>
            <a:fld id="{76652CE9-5CE3-4A51-B98C-43C658AFE6F3}" type="slidenum">
              <a:rPr lang="cs-CZ" altLang="cs-CZ"/>
              <a:pPr/>
              <a:t>‹#›</a:t>
            </a:fld>
            <a:endParaRPr lang="cs-CZ" altLang="cs-CZ"/>
          </a:p>
        </p:txBody>
      </p:sp>
    </p:spTree>
    <p:extLst>
      <p:ext uri="{BB962C8B-B14F-4D97-AF65-F5344CB8AC3E}">
        <p14:creationId xmlns:p14="http://schemas.microsoft.com/office/powerpoint/2010/main" val="1446373338"/>
      </p:ext>
    </p:extLst>
  </p:cSld>
  <p:clrMapOvr>
    <a:masterClrMapping/>
  </p:clrMapOvr>
  <p:transition>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_podnadpis">
    <p:spTree>
      <p:nvGrpSpPr>
        <p:cNvPr id="1" name=""/>
        <p:cNvGrpSpPr/>
        <p:nvPr/>
      </p:nvGrpSpPr>
      <p:grpSpPr>
        <a:xfrm>
          <a:off x="0" y="0"/>
          <a:ext cx="0" cy="0"/>
          <a:chOff x="0" y="0"/>
          <a:chExt cx="0" cy="0"/>
        </a:xfrm>
      </p:grpSpPr>
      <p:sp>
        <p:nvSpPr>
          <p:cNvPr id="2" name="Nadpis 1"/>
          <p:cNvSpPr>
            <a:spLocks noGrp="1"/>
          </p:cNvSpPr>
          <p:nvPr>
            <p:ph type="title"/>
          </p:nvPr>
        </p:nvSpPr>
        <p:spPr>
          <a:xfrm>
            <a:off x="1219359" y="549276"/>
            <a:ext cx="21948458" cy="1844228"/>
          </a:xfrm>
        </p:spPr>
        <p:txBody>
          <a:bodyPr/>
          <a:lstStyle/>
          <a:p>
            <a:r>
              <a:rPr lang="cs-CZ"/>
              <a:t>Kliknutím lze upravit styl.</a:t>
            </a:r>
            <a:endParaRPr lang="cs-CZ" dirty="0"/>
          </a:p>
        </p:txBody>
      </p:sp>
      <p:sp>
        <p:nvSpPr>
          <p:cNvPr id="3" name="Zástupný symbol pro obsah 2"/>
          <p:cNvSpPr>
            <a:spLocks noGrp="1"/>
          </p:cNvSpPr>
          <p:nvPr>
            <p:ph idx="1"/>
          </p:nvPr>
        </p:nvSpPr>
        <p:spPr>
          <a:xfrm>
            <a:off x="1219359" y="3833666"/>
            <a:ext cx="21948458" cy="8352928"/>
          </a:xfrm>
        </p:spPr>
        <p:txBody>
          <a:bodyPr/>
          <a:lstStyle>
            <a:lvl1pPr>
              <a:buClr>
                <a:srgbClr val="B2BC00"/>
              </a:buClr>
              <a:buSzPct val="120000"/>
              <a:defRPr lang="cs-CZ" sz="4800" kern="1200" dirty="0" smtClean="0">
                <a:solidFill>
                  <a:schemeClr val="tx1"/>
                </a:solidFill>
                <a:latin typeface="Arial" pitchFamily="34" charset="0"/>
                <a:ea typeface="+mn-ea"/>
                <a:cs typeface="Arial" pitchFamily="34" charset="0"/>
              </a:defRPr>
            </a:lvl1pPr>
            <a:lvl2pPr>
              <a:buClr>
                <a:srgbClr val="B2BC00"/>
              </a:buClr>
              <a:defRPr lang="cs-CZ" sz="4000" kern="1200" dirty="0" smtClean="0">
                <a:solidFill>
                  <a:schemeClr val="tx1"/>
                </a:solidFill>
                <a:latin typeface="Arial" pitchFamily="34" charset="0"/>
                <a:ea typeface="+mn-ea"/>
                <a:cs typeface="Arial" pitchFamily="34" charset="0"/>
              </a:defRPr>
            </a:lvl2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pro text 7"/>
          <p:cNvSpPr>
            <a:spLocks noGrp="1"/>
          </p:cNvSpPr>
          <p:nvPr>
            <p:ph type="body" sz="quarter" idx="13"/>
          </p:nvPr>
        </p:nvSpPr>
        <p:spPr>
          <a:xfrm>
            <a:off x="1246946" y="2681536"/>
            <a:ext cx="21891234" cy="864096"/>
          </a:xfrm>
        </p:spPr>
        <p:txBody>
          <a:bodyPr>
            <a:noAutofit/>
          </a:bodyPr>
          <a:lstStyle>
            <a:lvl1pPr>
              <a:buNone/>
              <a:defRPr sz="4800" baseline="0">
                <a:solidFill>
                  <a:schemeClr val="tx1">
                    <a:lumMod val="50000"/>
                    <a:lumOff val="50000"/>
                  </a:schemeClr>
                </a:solidFill>
              </a:defRPr>
            </a:lvl1pPr>
          </a:lstStyle>
          <a:p>
            <a:pPr lvl="0"/>
            <a:r>
              <a:rPr lang="cs-CZ"/>
              <a:t>Kliknutím lze upravit styly předlohy textu.</a:t>
            </a:r>
          </a:p>
        </p:txBody>
      </p:sp>
      <p:sp>
        <p:nvSpPr>
          <p:cNvPr id="5" name="Zástupný symbol pro datum 3"/>
          <p:cNvSpPr>
            <a:spLocks noGrp="1"/>
          </p:cNvSpPr>
          <p:nvPr>
            <p:ph type="dt" sz="half" idx="14"/>
          </p:nvPr>
        </p:nvSpPr>
        <p:spPr/>
        <p:txBody>
          <a:bodyPr/>
          <a:lstStyle>
            <a:lvl1pPr>
              <a:defRPr/>
            </a:lvl1pPr>
          </a:lstStyle>
          <a:p>
            <a:pPr>
              <a:defRPr/>
            </a:pPr>
            <a:fld id="{FAD7F515-B5A9-4932-9CA1-945E7A680CD1}" type="datetimeFigureOut">
              <a:rPr lang="cs-CZ"/>
              <a:pPr>
                <a:defRPr/>
              </a:pPr>
              <a:t>29.05.2022</a:t>
            </a:fld>
            <a:endParaRPr lang="cs-CZ" dirty="0"/>
          </a:p>
        </p:txBody>
      </p:sp>
      <p:sp>
        <p:nvSpPr>
          <p:cNvPr id="6" name="Zástupný symbol pro číslo snímku 5"/>
          <p:cNvSpPr>
            <a:spLocks noGrp="1"/>
          </p:cNvSpPr>
          <p:nvPr>
            <p:ph type="sldNum" sz="quarter" idx="15"/>
          </p:nvPr>
        </p:nvSpPr>
        <p:spPr/>
        <p:txBody>
          <a:bodyPr/>
          <a:lstStyle>
            <a:lvl1pPr>
              <a:defRPr/>
            </a:lvl1pPr>
          </a:lstStyle>
          <a:p>
            <a:pPr>
              <a:defRPr/>
            </a:pPr>
            <a:fld id="{FDD22B6E-4FE9-4A19-9B3B-9FEC7C7CB8C6}" type="slidenum">
              <a:rPr lang="cs-CZ"/>
              <a:pPr>
                <a:defRPr/>
              </a:pPr>
              <a:t>‹#›</a:t>
            </a:fld>
            <a:endParaRPr lang="cs-CZ" dirty="0"/>
          </a:p>
        </p:txBody>
      </p:sp>
    </p:spTree>
    <p:extLst>
      <p:ext uri="{BB962C8B-B14F-4D97-AF65-F5344CB8AC3E}">
        <p14:creationId xmlns:p14="http://schemas.microsoft.com/office/powerpoint/2010/main" val="373694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a:t>Kliknutím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pic>
        <p:nvPicPr>
          <p:cNvPr id="7" name="Lístek s linkou tmavě modrý">
            <a:extLst>
              <a:ext uri="{FF2B5EF4-FFF2-40B4-BE49-F238E27FC236}">
                <a16:creationId xmlns:a16="http://schemas.microsoft.com/office/drawing/2014/main"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t>29.05.2022</a:t>
            </a:fld>
            <a:endParaRPr lang="cs-CZ" dirty="0"/>
          </a:p>
        </p:txBody>
      </p:sp>
      <p:sp>
        <p:nvSpPr>
          <p:cNvPr id="20" name="Zástupný symbol pro zápatí 19">
            <a:extLst>
              <a:ext uri="{FF2B5EF4-FFF2-40B4-BE49-F238E27FC236}">
                <a16:creationId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t>29.05.2022</a:t>
            </a:fld>
            <a:endParaRPr lang="cs-CZ" dirty="0"/>
          </a:p>
        </p:txBody>
      </p:sp>
      <p:sp>
        <p:nvSpPr>
          <p:cNvPr id="5" name="Zástupný symbol pro zápatí 4">
            <a:extLst>
              <a:ext uri="{FF2B5EF4-FFF2-40B4-BE49-F238E27FC236}">
                <a16:creationId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Po kliknutí můžete upravovat styly textu v předloze.</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a:t>Po kliknutí můžete upravovat styly textu v předloze.</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a:t>Po kliknutí můžete upravovat styly textu v předloze.</a:t>
            </a:r>
          </a:p>
          <a:p>
            <a:pPr lvl="1"/>
            <a:r>
              <a:rPr lang="cs-CZ"/>
              <a:t>Druhá úroveň</a:t>
            </a:r>
          </a:p>
        </p:txBody>
      </p:sp>
      <p:pic>
        <p:nvPicPr>
          <p:cNvPr id="21" name="Lístek s linkou tmavě modrý">
            <a:extLst>
              <a:ext uri="{FF2B5EF4-FFF2-40B4-BE49-F238E27FC236}">
                <a16:creationId xmlns:a16="http://schemas.microsoft.com/office/drawing/2014/main"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29.05.2022</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id="{3C895B8F-B083-4AB2-ABAF-76FFED21E58B}"/>
              </a:ext>
            </a:extLst>
          </p:cNvPr>
          <p:cNvCxnSpPr/>
          <p:nvPr userDrawn="1"/>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id="{E20CCA9D-0858-4D06-AD11-DB0C32CCCB3F}"/>
              </a:ext>
            </a:extLst>
          </p:cNvPr>
          <p:cNvCxnSpPr/>
          <p:nvPr userDrawn="1"/>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id="{552F0DDD-210D-4D0D-B69E-49C20B18EE61}"/>
              </a:ext>
            </a:extLst>
          </p:cNvPr>
          <p:cNvCxnSpPr/>
          <p:nvPr userDrawn="1"/>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id="{4605B7AA-218E-4F0A-B999-802A12C3C648}"/>
              </a:ext>
            </a:extLst>
          </p:cNvPr>
          <p:cNvCxnSpPr/>
          <p:nvPr userDrawn="1"/>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id="{02A43B78-8D94-4A2A-B8D6-D956D5628068}"/>
              </a:ext>
            </a:extLst>
          </p:cNvPr>
          <p:cNvCxnSpPr/>
          <p:nvPr userDrawn="1"/>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id="{98DFABD4-A214-480D-94A5-1E1544CD332E}"/>
              </a:ext>
            </a:extLst>
          </p:cNvPr>
          <p:cNvCxnSpPr/>
          <p:nvPr userDrawn="1"/>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id="{292E6A4A-D85F-47FA-88D3-6AFDEBD14EAC}"/>
              </a:ext>
            </a:extLst>
          </p:cNvPr>
          <p:cNvCxnSpPr/>
          <p:nvPr userDrawn="1"/>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id="{CA282E34-2CFA-4C0E-88E6-0A81E1260065}"/>
              </a:ext>
            </a:extLst>
          </p:cNvPr>
          <p:cNvCxnSpPr/>
          <p:nvPr userDrawn="1"/>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id="{0EB48E79-C8D3-4A13-B2EF-7C2BF5C2F322}"/>
              </a:ext>
            </a:extLst>
          </p:cNvPr>
          <p:cNvCxnSpPr/>
          <p:nvPr userDrawn="1"/>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 id="2147483686" r:id="rId16"/>
    <p:sldLayoutId id="2147483687" r:id="rId17"/>
    <p:sldLayoutId id="2147483689" r:id="rId18"/>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20"/>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20"/>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20"/>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20"/>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20"/>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emf"/><Relationship Id="rId9"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emf"/><Relationship Id="rId4" Type="http://schemas.openxmlformats.org/officeDocument/2006/relationships/image" Target="../media/image16.jpe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1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Logo MZe">
            <a:extLst>
              <a:ext uri="{FF2B5EF4-FFF2-40B4-BE49-F238E27FC236}">
                <a16:creationId xmlns:a16="http://schemas.microsoft.com/office/drawing/2014/main" id="{DA531F35-4064-445C-B666-A301F89A6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9254" y="11982080"/>
            <a:ext cx="3133350" cy="1353315"/>
          </a:xfrm>
          <a:prstGeom prst="rect">
            <a:avLst/>
          </a:prstGeom>
        </p:spPr>
      </p:pic>
      <p:pic>
        <p:nvPicPr>
          <p:cNvPr id="5" name="Obrázek 4">
            <a:extLst>
              <a:ext uri="{FF2B5EF4-FFF2-40B4-BE49-F238E27FC236}">
                <a16:creationId xmlns:a16="http://schemas.microsoft.com/office/drawing/2014/main" id="{E4F91ABA-B055-4AF0-8B0D-C64346FDE141}"/>
              </a:ext>
            </a:extLst>
          </p:cNvPr>
          <p:cNvPicPr>
            <a:picLocks noChangeAspect="1"/>
          </p:cNvPicPr>
          <p:nvPr/>
        </p:nvPicPr>
        <p:blipFill>
          <a:blip r:embed="rId4"/>
          <a:stretch>
            <a:fillRect/>
          </a:stretch>
        </p:blipFill>
        <p:spPr>
          <a:xfrm>
            <a:off x="381032" y="1514986"/>
            <a:ext cx="23625109" cy="10192920"/>
          </a:xfrm>
          <a:prstGeom prst="rect">
            <a:avLst/>
          </a:prstGeom>
        </p:spPr>
      </p:pic>
      <p:pic>
        <p:nvPicPr>
          <p:cNvPr id="9" name="Logo MZe">
            <a:extLst>
              <a:ext uri="{FF2B5EF4-FFF2-40B4-BE49-F238E27FC236}">
                <a16:creationId xmlns:a16="http://schemas.microsoft.com/office/drawing/2014/main" id="{4E4AD031-0153-4EE4-96F7-7811D7336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71" y="11982081"/>
            <a:ext cx="3133350" cy="1353315"/>
          </a:xfrm>
          <a:prstGeom prst="rect">
            <a:avLst/>
          </a:prstGeom>
        </p:spPr>
      </p:pic>
      <p:sp>
        <p:nvSpPr>
          <p:cNvPr id="6" name="TextovéPole 5">
            <a:extLst>
              <a:ext uri="{FF2B5EF4-FFF2-40B4-BE49-F238E27FC236}">
                <a16:creationId xmlns:a16="http://schemas.microsoft.com/office/drawing/2014/main" id="{FDF213E9-05E3-4FAF-A131-FAB13939DEA4}"/>
              </a:ext>
            </a:extLst>
          </p:cNvPr>
          <p:cNvSpPr txBox="1"/>
          <p:nvPr/>
        </p:nvSpPr>
        <p:spPr>
          <a:xfrm>
            <a:off x="134571" y="466531"/>
            <a:ext cx="24118033" cy="769441"/>
          </a:xfrm>
          <a:prstGeom prst="rect">
            <a:avLst/>
          </a:prstGeom>
          <a:noFill/>
        </p:spPr>
        <p:txBody>
          <a:bodyPr wrap="square" rtlCol="0">
            <a:spAutoFit/>
          </a:bodyPr>
          <a:lstStyle/>
          <a:p>
            <a:pPr algn="ctr"/>
            <a:r>
              <a:rPr lang="cs-CZ" sz="4400" b="1" i="1" dirty="0">
                <a:solidFill>
                  <a:srgbClr val="2709D9"/>
                </a:solidFill>
                <a:latin typeface="Times New Roman" panose="02020603050405020304" pitchFamily="18" charset="0"/>
                <a:cs typeface="Times New Roman" panose="02020603050405020304" pitchFamily="18" charset="0"/>
              </a:rPr>
              <a:t>Vodní toky 2022</a:t>
            </a:r>
          </a:p>
        </p:txBody>
      </p:sp>
      <p:sp>
        <p:nvSpPr>
          <p:cNvPr id="7" name="TextovéPole 6">
            <a:extLst>
              <a:ext uri="{FF2B5EF4-FFF2-40B4-BE49-F238E27FC236}">
                <a16:creationId xmlns:a16="http://schemas.microsoft.com/office/drawing/2014/main" id="{99A2DE91-4084-430D-B249-8A528F508C1F}"/>
              </a:ext>
            </a:extLst>
          </p:cNvPr>
          <p:cNvSpPr txBox="1"/>
          <p:nvPr/>
        </p:nvSpPr>
        <p:spPr>
          <a:xfrm>
            <a:off x="1399592" y="11982081"/>
            <a:ext cx="19575624" cy="830997"/>
          </a:xfrm>
          <a:prstGeom prst="rect">
            <a:avLst/>
          </a:prstGeom>
          <a:noFill/>
        </p:spPr>
        <p:txBody>
          <a:bodyPr wrap="square" rtlCol="0">
            <a:spAutoFit/>
          </a:bodyPr>
          <a:lstStyle/>
          <a:p>
            <a:r>
              <a:rPr lang="cs-CZ" sz="4800" i="1" dirty="0">
                <a:solidFill>
                  <a:srgbClr val="C00000"/>
                </a:solidFill>
                <a:latin typeface="Times New Roman" panose="02020603050405020304" pitchFamily="18" charset="0"/>
                <a:cs typeface="Times New Roman" panose="02020603050405020304" pitchFamily="18" charset="0"/>
              </a:rPr>
              <a:t>  </a:t>
            </a:r>
            <a:r>
              <a:rPr lang="cs-CZ" sz="4800" b="1" i="1" dirty="0">
                <a:solidFill>
                  <a:srgbClr val="2709D9"/>
                </a:solidFill>
                <a:latin typeface="Times New Roman" panose="02020603050405020304" pitchFamily="18" charset="0"/>
                <a:cs typeface="Times New Roman" panose="02020603050405020304" pitchFamily="18" charset="0"/>
              </a:rPr>
              <a:t>„Období po povodni je obdobím před další povodní…“    Myslíme na to???</a:t>
            </a:r>
          </a:p>
        </p:txBody>
      </p:sp>
      <p:sp>
        <p:nvSpPr>
          <p:cNvPr id="10" name="TextovéPole 9">
            <a:extLst>
              <a:ext uri="{FF2B5EF4-FFF2-40B4-BE49-F238E27FC236}">
                <a16:creationId xmlns:a16="http://schemas.microsoft.com/office/drawing/2014/main" id="{2E8AA942-0FAD-4245-9876-D5A34350738B}"/>
              </a:ext>
            </a:extLst>
          </p:cNvPr>
          <p:cNvSpPr txBox="1"/>
          <p:nvPr/>
        </p:nvSpPr>
        <p:spPr>
          <a:xfrm>
            <a:off x="557823" y="1514985"/>
            <a:ext cx="23218588" cy="2308324"/>
          </a:xfrm>
          <a:prstGeom prst="rect">
            <a:avLst/>
          </a:prstGeom>
          <a:noFill/>
        </p:spPr>
        <p:txBody>
          <a:bodyPr wrap="square" rtlCol="0">
            <a:spAutoFit/>
          </a:bodyPr>
          <a:lstStyle/>
          <a:p>
            <a:r>
              <a:rPr lang="cs-CZ" sz="7200" b="1" dirty="0">
                <a:solidFill>
                  <a:srgbClr val="2709D9"/>
                </a:solidFill>
                <a:effectLst/>
                <a:latin typeface="Times New Roman" panose="02020603050405020304" pitchFamily="18" charset="0"/>
                <a:ea typeface="Calibri" panose="020F0502020204030204" pitchFamily="34" charset="0"/>
                <a:cs typeface="Times New Roman" panose="02020603050405020304" pitchFamily="18" charset="0"/>
              </a:rPr>
              <a:t>Prevence povodní je prioritou vodohospodářů</a:t>
            </a:r>
            <a:br>
              <a:rPr lang="cs-CZ" sz="7200" b="1" dirty="0">
                <a:solidFill>
                  <a:srgbClr val="2709D9"/>
                </a:solidFill>
                <a:effectLst/>
                <a:latin typeface="Times New Roman" panose="02020603050405020304" pitchFamily="18" charset="0"/>
                <a:ea typeface="Calibri" panose="020F0502020204030204" pitchFamily="34" charset="0"/>
                <a:cs typeface="Times New Roman" panose="02020603050405020304" pitchFamily="18" charset="0"/>
              </a:rPr>
            </a:br>
            <a:r>
              <a:rPr lang="cs-CZ" sz="7200" b="1" dirty="0">
                <a:solidFill>
                  <a:srgbClr val="2709D9"/>
                </a:solidFill>
                <a:effectLst/>
                <a:latin typeface="Times New Roman" panose="02020603050405020304" pitchFamily="18" charset="0"/>
                <a:ea typeface="Calibri" panose="020F0502020204030204" pitchFamily="34" charset="0"/>
                <a:cs typeface="Times New Roman" panose="02020603050405020304" pitchFamily="18" charset="0"/>
              </a:rPr>
              <a:t>i za sucha a nedostatku vody</a:t>
            </a:r>
            <a:endParaRPr lang="cs-CZ" sz="7200" dirty="0">
              <a:solidFill>
                <a:srgbClr val="2709D9"/>
              </a:solidFill>
              <a:latin typeface="Times New Roman" panose="02020603050405020304" pitchFamily="18" charset="0"/>
              <a:cs typeface="Times New Roman" panose="02020603050405020304" pitchFamily="18" charset="0"/>
            </a:endParaRPr>
          </a:p>
        </p:txBody>
      </p:sp>
      <p:sp>
        <p:nvSpPr>
          <p:cNvPr id="11" name="TextovéPole 10">
            <a:extLst>
              <a:ext uri="{FF2B5EF4-FFF2-40B4-BE49-F238E27FC236}">
                <a16:creationId xmlns:a16="http://schemas.microsoft.com/office/drawing/2014/main" id="{7EE2E73E-53E0-479C-A76B-10EFC01ADA89}"/>
              </a:ext>
            </a:extLst>
          </p:cNvPr>
          <p:cNvSpPr txBox="1"/>
          <p:nvPr/>
        </p:nvSpPr>
        <p:spPr>
          <a:xfrm>
            <a:off x="407504" y="3875340"/>
            <a:ext cx="23572168" cy="1015663"/>
          </a:xfrm>
          <a:prstGeom prst="rect">
            <a:avLst/>
          </a:prstGeom>
          <a:noFill/>
        </p:spPr>
        <p:txBody>
          <a:bodyPr wrap="square" rtlCol="0">
            <a:spAutoFit/>
          </a:bodyPr>
          <a:lstStyle/>
          <a:p>
            <a:r>
              <a:rPr lang="cs-CZ" sz="6000" b="1" i="1" dirty="0">
                <a:solidFill>
                  <a:srgbClr val="2709D9"/>
                </a:solidFill>
                <a:latin typeface="Times New Roman" panose="02020603050405020304" pitchFamily="18" charset="0"/>
                <a:cs typeface="Times New Roman" panose="02020603050405020304" pitchFamily="18" charset="0"/>
              </a:rPr>
              <a:t>Pavel Punčochář</a:t>
            </a:r>
          </a:p>
        </p:txBody>
      </p:sp>
    </p:spTree>
    <p:extLst>
      <p:ext uri="{BB962C8B-B14F-4D97-AF65-F5344CB8AC3E}">
        <p14:creationId xmlns:p14="http://schemas.microsoft.com/office/powerpoint/2010/main" val="206249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ulka 27">
            <a:extLst>
              <a:ext uri="{FF2B5EF4-FFF2-40B4-BE49-F238E27FC236}">
                <a16:creationId xmlns:a16="http://schemas.microsoft.com/office/drawing/2014/main" id="{233EAF66-57A8-475F-8E8D-3C766A2E3C78}"/>
              </a:ext>
            </a:extLst>
          </p:cNvPr>
          <p:cNvGraphicFramePr>
            <a:graphicFrameLocks noGrp="1"/>
          </p:cNvGraphicFramePr>
          <p:nvPr>
            <p:extLst>
              <p:ext uri="{D42A27DB-BD31-4B8C-83A1-F6EECF244321}">
                <p14:modId xmlns:p14="http://schemas.microsoft.com/office/powerpoint/2010/main" val="1554355281"/>
              </p:ext>
            </p:extLst>
          </p:nvPr>
        </p:nvGraphicFramePr>
        <p:xfrm>
          <a:off x="12389224" y="738664"/>
          <a:ext cx="11026588" cy="12023975"/>
        </p:xfrm>
        <a:graphic>
          <a:graphicData uri="http://schemas.openxmlformats.org/drawingml/2006/table">
            <a:tbl>
              <a:tblPr/>
              <a:tblGrid>
                <a:gridCol w="3101788">
                  <a:extLst>
                    <a:ext uri="{9D8B030D-6E8A-4147-A177-3AD203B41FA5}">
                      <a16:colId xmlns:a16="http://schemas.microsoft.com/office/drawing/2014/main" val="20000"/>
                    </a:ext>
                  </a:extLst>
                </a:gridCol>
                <a:gridCol w="2492286">
                  <a:extLst>
                    <a:ext uri="{9D8B030D-6E8A-4147-A177-3AD203B41FA5}">
                      <a16:colId xmlns:a16="http://schemas.microsoft.com/office/drawing/2014/main" val="20001"/>
                    </a:ext>
                  </a:extLst>
                </a:gridCol>
                <a:gridCol w="2716257">
                  <a:extLst>
                    <a:ext uri="{9D8B030D-6E8A-4147-A177-3AD203B41FA5}">
                      <a16:colId xmlns:a16="http://schemas.microsoft.com/office/drawing/2014/main" val="20002"/>
                    </a:ext>
                  </a:extLst>
                </a:gridCol>
                <a:gridCol w="2716257">
                  <a:extLst>
                    <a:ext uri="{9D8B030D-6E8A-4147-A177-3AD203B41FA5}">
                      <a16:colId xmlns:a16="http://schemas.microsoft.com/office/drawing/2014/main" val="20003"/>
                    </a:ext>
                  </a:extLst>
                </a:gridCol>
              </a:tblGrid>
              <a:tr h="151631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Povodňová situace</a:t>
                      </a:r>
                    </a:p>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[rok]</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Počet ztrát na lidských životech</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Povodňové škody</a:t>
                      </a:r>
                    </a:p>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[mil. Kč]</a:t>
                      </a: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hMerge="1">
                  <a:txBody>
                    <a:bodyPr/>
                    <a:lstStyle/>
                    <a:p>
                      <a:endParaRPr lang="cs-CZ"/>
                    </a:p>
                  </a:txBody>
                  <a:tcPr/>
                </a:tc>
                <a:extLst>
                  <a:ext uri="{0D108BD9-81ED-4DB2-BD59-A6C34878D82A}">
                    <a16:rowId xmlns:a16="http://schemas.microsoft.com/office/drawing/2014/main" val="10000"/>
                  </a:ext>
                </a:extLst>
              </a:tr>
              <a:tr h="1516315">
                <a:tc vMerge="1">
                  <a:txBody>
                    <a:bodyPr/>
                    <a:lstStyle/>
                    <a:p>
                      <a:endParaRPr lang="cs-CZ"/>
                    </a:p>
                  </a:txBody>
                  <a:tcPr/>
                </a:tc>
                <a:tc vMerge="1">
                  <a:txBody>
                    <a:bodyPr/>
                    <a:lstStyle/>
                    <a:p>
                      <a:endParaRPr lang="cs-CZ"/>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celkové</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chemeClr val="tx1"/>
                          </a:solidFill>
                          <a:effectLst/>
                          <a:latin typeface="Times New Roman" pitchFamily="18" charset="0"/>
                          <a:cs typeface="Times New Roman" pitchFamily="18" charset="0"/>
                        </a:rPr>
                        <a:t>z toho na VH dílech </a:t>
                      </a:r>
                      <a:br>
                        <a:rPr kumimoji="0" lang="cs-CZ" sz="4800" b="1" i="0" u="none" strike="noStrike" cap="none" normalizeH="0" baseline="0" dirty="0">
                          <a:ln>
                            <a:noFill/>
                          </a:ln>
                          <a:solidFill>
                            <a:schemeClr val="tx1"/>
                          </a:solidFill>
                          <a:effectLst/>
                          <a:latin typeface="Times New Roman" pitchFamily="18" charset="0"/>
                          <a:cs typeface="Times New Roman" pitchFamily="18" charset="0"/>
                        </a:rPr>
                      </a:br>
                      <a:r>
                        <a:rPr kumimoji="0" lang="cs-CZ" sz="4800" b="1" i="0" u="none" strike="noStrike" cap="none" normalizeH="0" baseline="0" dirty="0">
                          <a:ln>
                            <a:noFill/>
                          </a:ln>
                          <a:solidFill>
                            <a:schemeClr val="tx1"/>
                          </a:solidFill>
                          <a:effectLst/>
                          <a:latin typeface="Times New Roman" pitchFamily="18" charset="0"/>
                          <a:cs typeface="Times New Roman" pitchFamily="18" charset="0"/>
                        </a:rPr>
                        <a:t>v majetku státu</a:t>
                      </a: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1997</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60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62 600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6 600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1998</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10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1 800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cs-CZ"/>
                    </a:p>
                  </a:txBody>
                  <a:tcPr/>
                </a:tc>
                <a:extLst>
                  <a:ext uri="{0D108BD9-81ED-4DB2-BD59-A6C34878D82A}">
                    <a16:rowId xmlns:a16="http://schemas.microsoft.com/office/drawing/2014/main" val="10003"/>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2000</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2</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3 800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606</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2001</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1 000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100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2002</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16</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75 100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4 630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2006</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9</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6 200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2 238</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2009</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15</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8 500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1 392</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2010</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8 </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	15 200 </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3 400</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a:ln>
                            <a:noFill/>
                          </a:ln>
                          <a:solidFill>
                            <a:schemeClr val="tx1"/>
                          </a:solidFill>
                          <a:effectLst/>
                          <a:latin typeface="Times New Roman" pitchFamily="18" charset="0"/>
                          <a:cs typeface="Times New Roman" pitchFamily="18" charset="0"/>
                        </a:rPr>
                        <a:t>2013</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17475" algn="r"/>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15</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0" i="0" u="none" strike="noStrike" cap="none" normalizeH="0" baseline="0">
                          <a:ln>
                            <a:noFill/>
                          </a:ln>
                          <a:solidFill>
                            <a:schemeClr val="tx1"/>
                          </a:solidFill>
                          <a:effectLst/>
                          <a:latin typeface="Times New Roman" pitchFamily="18" charset="0"/>
                          <a:cs typeface="Times New Roman" pitchFamily="18" charset="0"/>
                        </a:rPr>
                        <a:t>15 400</a:t>
                      </a:r>
                      <a:endParaRPr kumimoji="0" lang="cs-CZ" sz="4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0" i="0" u="none" strike="noStrike" cap="none" normalizeH="0" baseline="0" dirty="0">
                          <a:ln>
                            <a:noFill/>
                          </a:ln>
                          <a:solidFill>
                            <a:schemeClr val="tx1"/>
                          </a:solidFill>
                          <a:effectLst/>
                          <a:latin typeface="Times New Roman" pitchFamily="18" charset="0"/>
                          <a:cs typeface="Times New Roman" pitchFamily="18" charset="0"/>
                        </a:rPr>
                        <a:t> 2 196</a:t>
                      </a:r>
                      <a:endParaRPr kumimoji="0" lang="cs-CZ" sz="4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75815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04800" algn="l"/>
                        </a:tabLst>
                      </a:pPr>
                      <a:r>
                        <a:rPr kumimoji="0" lang="cs-CZ" sz="4800" b="1" i="0" u="none" strike="noStrike" cap="none" normalizeH="0" baseline="0" dirty="0">
                          <a:ln>
                            <a:noFill/>
                          </a:ln>
                          <a:solidFill>
                            <a:srgbClr val="C00000"/>
                          </a:solidFill>
                          <a:effectLst/>
                          <a:latin typeface="Times New Roman" pitchFamily="18" charset="0"/>
                          <a:cs typeface="Times New Roman" pitchFamily="18" charset="0"/>
                        </a:rPr>
                        <a:t>Celkem </a:t>
                      </a:r>
                    </a:p>
                  </a:txBody>
                  <a:tcPr marL="44450" marR="4445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77838" algn="r"/>
                        </a:tabLst>
                      </a:pPr>
                      <a:r>
                        <a:rPr kumimoji="0" lang="cs-CZ" sz="4800" b="1" i="0" u="none" strike="noStrike" cap="none" normalizeH="0" baseline="0" dirty="0">
                          <a:ln>
                            <a:noFill/>
                          </a:ln>
                          <a:solidFill>
                            <a:srgbClr val="C00000"/>
                          </a:solidFill>
                          <a:effectLst/>
                          <a:latin typeface="Times New Roman" pitchFamily="18" charset="0"/>
                          <a:cs typeface="Times New Roman" pitchFamily="18" charset="0"/>
                        </a:rPr>
                        <a:t>135</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30638" algn="l"/>
                          <a:tab pos="-3649663" algn="r"/>
                          <a:tab pos="130175" algn="l"/>
                        </a:tabLst>
                      </a:pPr>
                      <a:r>
                        <a:rPr kumimoji="0" lang="cs-CZ" sz="4800" b="1" i="0" u="none" strike="noStrike" cap="none" normalizeH="0" baseline="0" dirty="0">
                          <a:ln>
                            <a:noFill/>
                          </a:ln>
                          <a:solidFill>
                            <a:srgbClr val="C00000"/>
                          </a:solidFill>
                          <a:effectLst/>
                          <a:latin typeface="Times New Roman" pitchFamily="18" charset="0"/>
                          <a:cs typeface="Times New Roman" pitchFamily="18" charset="0"/>
                        </a:rPr>
                        <a:t>	189 600</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04800" algn="l"/>
                          <a:tab pos="1438275" algn="r"/>
                        </a:tabLst>
                      </a:pPr>
                      <a:r>
                        <a:rPr kumimoji="0" lang="cs-CZ" sz="4800" b="1" i="0" u="none" strike="noStrike" cap="none" normalizeH="0" baseline="0" dirty="0">
                          <a:ln>
                            <a:noFill/>
                          </a:ln>
                          <a:solidFill>
                            <a:srgbClr val="C00000"/>
                          </a:solidFill>
                          <a:effectLst/>
                          <a:latin typeface="Times New Roman" pitchFamily="18" charset="0"/>
                          <a:cs typeface="Times New Roman" pitchFamily="18" charset="0"/>
                        </a:rPr>
                        <a:t>		21 162</a:t>
                      </a:r>
                    </a:p>
                  </a:txBody>
                  <a:tcPr marL="44450" marR="4445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11"/>
                  </a:ext>
                </a:extLst>
              </a:tr>
            </a:tbl>
          </a:graphicData>
        </a:graphic>
      </p:graphicFrame>
      <p:pic>
        <p:nvPicPr>
          <p:cNvPr id="29" name="Picture 2" descr="http://www.zam.fme.vutbr.cz/~raud/povodne/povodne97/E14.jpg">
            <a:extLst>
              <a:ext uri="{FF2B5EF4-FFF2-40B4-BE49-F238E27FC236}">
                <a16:creationId xmlns:a16="http://schemas.microsoft.com/office/drawing/2014/main" id="{802953D2-4289-4D45-934E-84EC01078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05" y="97653"/>
            <a:ext cx="4559493" cy="314605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D0E5551-1B5F-4BDD-A548-5372FF695956}"/>
              </a:ext>
            </a:extLst>
          </p:cNvPr>
          <p:cNvSpPr txBox="1"/>
          <p:nvPr/>
        </p:nvSpPr>
        <p:spPr>
          <a:xfrm>
            <a:off x="560052" y="2358514"/>
            <a:ext cx="1650694" cy="584775"/>
          </a:xfrm>
          <a:prstGeom prst="rect">
            <a:avLst/>
          </a:prstGeom>
          <a:noFill/>
        </p:spPr>
        <p:txBody>
          <a:bodyPr wrap="square" rtlCol="0">
            <a:spAutoFit/>
          </a:bodyPr>
          <a:lstStyle/>
          <a:p>
            <a:r>
              <a:rPr lang="cs-CZ" sz="3200" b="1" dirty="0">
                <a:solidFill>
                  <a:schemeClr val="accent5">
                    <a:lumMod val="40000"/>
                    <a:lumOff val="60000"/>
                  </a:schemeClr>
                </a:solidFill>
                <a:latin typeface="Times New Roman" panose="02020603050405020304" pitchFamily="18" charset="0"/>
                <a:cs typeface="Times New Roman" panose="02020603050405020304" pitchFamily="18" charset="0"/>
              </a:rPr>
              <a:t>1997</a:t>
            </a:r>
          </a:p>
        </p:txBody>
      </p:sp>
      <p:pic>
        <p:nvPicPr>
          <p:cNvPr id="11" name="Obrázek 10">
            <a:extLst>
              <a:ext uri="{FF2B5EF4-FFF2-40B4-BE49-F238E27FC236}">
                <a16:creationId xmlns:a16="http://schemas.microsoft.com/office/drawing/2014/main" id="{69A44A4D-C6CB-47B9-89EE-25EF1606FCAC}"/>
              </a:ext>
            </a:extLst>
          </p:cNvPr>
          <p:cNvPicPr>
            <a:picLocks noChangeAspect="1"/>
          </p:cNvPicPr>
          <p:nvPr/>
        </p:nvPicPr>
        <p:blipFill>
          <a:blip r:embed="rId3"/>
          <a:stretch>
            <a:fillRect/>
          </a:stretch>
        </p:blipFill>
        <p:spPr>
          <a:xfrm>
            <a:off x="5908178" y="188248"/>
            <a:ext cx="4559494" cy="3011944"/>
          </a:xfrm>
          <a:prstGeom prst="rect">
            <a:avLst/>
          </a:prstGeom>
        </p:spPr>
      </p:pic>
      <p:sp>
        <p:nvSpPr>
          <p:cNvPr id="13" name="TextovéPole 12">
            <a:extLst>
              <a:ext uri="{FF2B5EF4-FFF2-40B4-BE49-F238E27FC236}">
                <a16:creationId xmlns:a16="http://schemas.microsoft.com/office/drawing/2014/main" id="{6C789BAE-D98B-4A3E-BC2E-8BAFA327B567}"/>
              </a:ext>
            </a:extLst>
          </p:cNvPr>
          <p:cNvSpPr txBox="1"/>
          <p:nvPr/>
        </p:nvSpPr>
        <p:spPr>
          <a:xfrm>
            <a:off x="9337585" y="2642733"/>
            <a:ext cx="2356911"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1998</a:t>
            </a:r>
          </a:p>
        </p:txBody>
      </p:sp>
      <p:pic>
        <p:nvPicPr>
          <p:cNvPr id="19" name="Obrázek 18">
            <a:extLst>
              <a:ext uri="{FF2B5EF4-FFF2-40B4-BE49-F238E27FC236}">
                <a16:creationId xmlns:a16="http://schemas.microsoft.com/office/drawing/2014/main" id="{C0462F0F-18B4-4D9B-82A9-E3ECDC003F5B}"/>
              </a:ext>
            </a:extLst>
          </p:cNvPr>
          <p:cNvPicPr>
            <a:picLocks noChangeAspect="1"/>
          </p:cNvPicPr>
          <p:nvPr/>
        </p:nvPicPr>
        <p:blipFill rotWithShape="1">
          <a:blip r:embed="rId4"/>
          <a:srcRect l="-2250" t="5323" r="6512" b="12373"/>
          <a:stretch/>
        </p:blipFill>
        <p:spPr>
          <a:xfrm>
            <a:off x="402889" y="3339660"/>
            <a:ext cx="5042506" cy="3008722"/>
          </a:xfrm>
          <a:prstGeom prst="rect">
            <a:avLst/>
          </a:prstGeom>
        </p:spPr>
      </p:pic>
      <p:sp>
        <p:nvSpPr>
          <p:cNvPr id="21" name="TextovéPole 20">
            <a:extLst>
              <a:ext uri="{FF2B5EF4-FFF2-40B4-BE49-F238E27FC236}">
                <a16:creationId xmlns:a16="http://schemas.microsoft.com/office/drawing/2014/main" id="{20F086CA-C429-4B09-8701-51F10957432C}"/>
              </a:ext>
            </a:extLst>
          </p:cNvPr>
          <p:cNvSpPr txBox="1"/>
          <p:nvPr/>
        </p:nvSpPr>
        <p:spPr>
          <a:xfrm>
            <a:off x="715782" y="5622789"/>
            <a:ext cx="2589718"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2000</a:t>
            </a:r>
          </a:p>
        </p:txBody>
      </p:sp>
      <p:pic>
        <p:nvPicPr>
          <p:cNvPr id="36" name="Picture 2">
            <a:extLst>
              <a:ext uri="{FF2B5EF4-FFF2-40B4-BE49-F238E27FC236}">
                <a16:creationId xmlns:a16="http://schemas.microsoft.com/office/drawing/2014/main" id="{C900AE89-B7E7-440F-9423-B3BA41151709}"/>
              </a:ext>
            </a:extLst>
          </p:cNvPr>
          <p:cNvPicPr>
            <a:picLocks noChangeAspect="1" noChangeArrowheads="1"/>
          </p:cNvPicPr>
          <p:nvPr/>
        </p:nvPicPr>
        <p:blipFill rotWithShape="1">
          <a:blip r:embed="rId5" cstate="print"/>
          <a:srcRect l="5293" t="5713" r="7077" b="16391"/>
          <a:stretch/>
        </p:blipFill>
        <p:spPr bwMode="auto">
          <a:xfrm>
            <a:off x="5908178" y="3516863"/>
            <a:ext cx="4750304" cy="3008723"/>
          </a:xfrm>
          <a:prstGeom prst="rect">
            <a:avLst/>
          </a:prstGeom>
          <a:noFill/>
          <a:ln w="9525">
            <a:noFill/>
            <a:miter lim="800000"/>
            <a:headEnd/>
            <a:tailEnd/>
          </a:ln>
        </p:spPr>
      </p:pic>
      <p:sp>
        <p:nvSpPr>
          <p:cNvPr id="23" name="TextovéPole 22">
            <a:extLst>
              <a:ext uri="{FF2B5EF4-FFF2-40B4-BE49-F238E27FC236}">
                <a16:creationId xmlns:a16="http://schemas.microsoft.com/office/drawing/2014/main" id="{2C62D977-404B-458B-AC4F-74F7578B29E0}"/>
              </a:ext>
            </a:extLst>
          </p:cNvPr>
          <p:cNvSpPr txBox="1"/>
          <p:nvPr/>
        </p:nvSpPr>
        <p:spPr>
          <a:xfrm>
            <a:off x="9396248" y="5849828"/>
            <a:ext cx="1603521"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2002</a:t>
            </a:r>
          </a:p>
        </p:txBody>
      </p:sp>
      <p:pic>
        <p:nvPicPr>
          <p:cNvPr id="32" name="Obrázek 31">
            <a:extLst>
              <a:ext uri="{FF2B5EF4-FFF2-40B4-BE49-F238E27FC236}">
                <a16:creationId xmlns:a16="http://schemas.microsoft.com/office/drawing/2014/main" id="{A642B4CC-B774-4FA9-BFDE-99502AFB993F}"/>
              </a:ext>
            </a:extLst>
          </p:cNvPr>
          <p:cNvPicPr>
            <a:picLocks noChangeAspect="1"/>
          </p:cNvPicPr>
          <p:nvPr/>
        </p:nvPicPr>
        <p:blipFill rotWithShape="1">
          <a:blip r:embed="rId6"/>
          <a:srcRect r="4267" b="6711"/>
          <a:stretch/>
        </p:blipFill>
        <p:spPr>
          <a:xfrm>
            <a:off x="545331" y="6525586"/>
            <a:ext cx="4761966" cy="2944860"/>
          </a:xfrm>
          <a:prstGeom prst="rect">
            <a:avLst/>
          </a:prstGeom>
        </p:spPr>
      </p:pic>
      <p:sp>
        <p:nvSpPr>
          <p:cNvPr id="33" name="TextovéPole 32">
            <a:extLst>
              <a:ext uri="{FF2B5EF4-FFF2-40B4-BE49-F238E27FC236}">
                <a16:creationId xmlns:a16="http://schemas.microsoft.com/office/drawing/2014/main" id="{2E1503CC-FDA5-4669-A2E0-C0C05DFB541A}"/>
              </a:ext>
            </a:extLst>
          </p:cNvPr>
          <p:cNvSpPr txBox="1"/>
          <p:nvPr/>
        </p:nvSpPr>
        <p:spPr>
          <a:xfrm>
            <a:off x="560052" y="8774218"/>
            <a:ext cx="2026197"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2006</a:t>
            </a:r>
          </a:p>
        </p:txBody>
      </p:sp>
      <p:pic>
        <p:nvPicPr>
          <p:cNvPr id="35" name="Obrázek 34">
            <a:extLst>
              <a:ext uri="{FF2B5EF4-FFF2-40B4-BE49-F238E27FC236}">
                <a16:creationId xmlns:a16="http://schemas.microsoft.com/office/drawing/2014/main" id="{94691D98-3B46-4711-9E4B-808D71E092CC}"/>
              </a:ext>
            </a:extLst>
          </p:cNvPr>
          <p:cNvPicPr>
            <a:picLocks noChangeAspect="1"/>
          </p:cNvPicPr>
          <p:nvPr/>
        </p:nvPicPr>
        <p:blipFill>
          <a:blip r:embed="rId7"/>
          <a:stretch>
            <a:fillRect/>
          </a:stretch>
        </p:blipFill>
        <p:spPr>
          <a:xfrm>
            <a:off x="5777094" y="6457902"/>
            <a:ext cx="4821661" cy="3064491"/>
          </a:xfrm>
          <a:prstGeom prst="rect">
            <a:avLst/>
          </a:prstGeom>
        </p:spPr>
      </p:pic>
      <p:sp>
        <p:nvSpPr>
          <p:cNvPr id="37" name="TextovéPole 36">
            <a:extLst>
              <a:ext uri="{FF2B5EF4-FFF2-40B4-BE49-F238E27FC236}">
                <a16:creationId xmlns:a16="http://schemas.microsoft.com/office/drawing/2014/main" id="{232F5F66-DE57-41D6-9F18-7E70F1AD4D7A}"/>
              </a:ext>
            </a:extLst>
          </p:cNvPr>
          <p:cNvSpPr txBox="1"/>
          <p:nvPr/>
        </p:nvSpPr>
        <p:spPr>
          <a:xfrm>
            <a:off x="9396248" y="8863726"/>
            <a:ext cx="1398494"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2009</a:t>
            </a:r>
          </a:p>
        </p:txBody>
      </p:sp>
      <p:pic>
        <p:nvPicPr>
          <p:cNvPr id="39" name="Obrázek 38">
            <a:extLst>
              <a:ext uri="{FF2B5EF4-FFF2-40B4-BE49-F238E27FC236}">
                <a16:creationId xmlns:a16="http://schemas.microsoft.com/office/drawing/2014/main" id="{774E44D7-99EE-4ADF-B57E-6FF465E0A902}"/>
              </a:ext>
            </a:extLst>
          </p:cNvPr>
          <p:cNvPicPr>
            <a:picLocks noChangeAspect="1"/>
          </p:cNvPicPr>
          <p:nvPr/>
        </p:nvPicPr>
        <p:blipFill>
          <a:blip r:embed="rId8"/>
          <a:stretch>
            <a:fillRect/>
          </a:stretch>
        </p:blipFill>
        <p:spPr>
          <a:xfrm>
            <a:off x="5725893" y="9647650"/>
            <a:ext cx="4872862" cy="3106368"/>
          </a:xfrm>
          <a:prstGeom prst="rect">
            <a:avLst/>
          </a:prstGeom>
        </p:spPr>
      </p:pic>
      <p:sp>
        <p:nvSpPr>
          <p:cNvPr id="40" name="TextovéPole 39">
            <a:extLst>
              <a:ext uri="{FF2B5EF4-FFF2-40B4-BE49-F238E27FC236}">
                <a16:creationId xmlns:a16="http://schemas.microsoft.com/office/drawing/2014/main" id="{6BC4E911-F177-4D2F-A5D3-E9E73008492D}"/>
              </a:ext>
            </a:extLst>
          </p:cNvPr>
          <p:cNvSpPr txBox="1"/>
          <p:nvPr/>
        </p:nvSpPr>
        <p:spPr>
          <a:xfrm>
            <a:off x="9268138" y="12145944"/>
            <a:ext cx="1585590"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2013</a:t>
            </a:r>
          </a:p>
        </p:txBody>
      </p:sp>
      <p:pic>
        <p:nvPicPr>
          <p:cNvPr id="42" name="Obrázek 41">
            <a:extLst>
              <a:ext uri="{FF2B5EF4-FFF2-40B4-BE49-F238E27FC236}">
                <a16:creationId xmlns:a16="http://schemas.microsoft.com/office/drawing/2014/main" id="{B52982B9-932D-403C-9B34-D6880A483F69}"/>
              </a:ext>
            </a:extLst>
          </p:cNvPr>
          <p:cNvPicPr>
            <a:picLocks noChangeAspect="1"/>
          </p:cNvPicPr>
          <p:nvPr/>
        </p:nvPicPr>
        <p:blipFill>
          <a:blip r:embed="rId9"/>
          <a:stretch>
            <a:fillRect/>
          </a:stretch>
        </p:blipFill>
        <p:spPr>
          <a:xfrm>
            <a:off x="540988" y="9647650"/>
            <a:ext cx="4766309" cy="3114989"/>
          </a:xfrm>
          <a:prstGeom prst="rect">
            <a:avLst/>
          </a:prstGeom>
        </p:spPr>
      </p:pic>
      <p:sp>
        <p:nvSpPr>
          <p:cNvPr id="43" name="TextovéPole 42">
            <a:extLst>
              <a:ext uri="{FF2B5EF4-FFF2-40B4-BE49-F238E27FC236}">
                <a16:creationId xmlns:a16="http://schemas.microsoft.com/office/drawing/2014/main" id="{0F88D2AC-0829-459B-AC41-CBA5135E6D01}"/>
              </a:ext>
            </a:extLst>
          </p:cNvPr>
          <p:cNvSpPr txBox="1"/>
          <p:nvPr/>
        </p:nvSpPr>
        <p:spPr>
          <a:xfrm>
            <a:off x="715782" y="12239419"/>
            <a:ext cx="3662831" cy="523220"/>
          </a:xfrm>
          <a:prstGeom prst="rect">
            <a:avLst/>
          </a:prstGeom>
          <a:noFill/>
        </p:spPr>
        <p:txBody>
          <a:bodyPr wrap="square" rtlCol="0">
            <a:spAutoFit/>
          </a:bodyPr>
          <a:lstStyle/>
          <a:p>
            <a:r>
              <a:rPr lang="cs-CZ" sz="2800" b="1" dirty="0">
                <a:solidFill>
                  <a:schemeClr val="accent5">
                    <a:lumMod val="60000"/>
                    <a:lumOff val="40000"/>
                  </a:schemeClr>
                </a:solidFill>
                <a:latin typeface="Times New Roman" panose="02020603050405020304" pitchFamily="18" charset="0"/>
                <a:cs typeface="Times New Roman" panose="02020603050405020304" pitchFamily="18" charset="0"/>
              </a:rPr>
              <a:t>2010 </a:t>
            </a:r>
            <a:r>
              <a:rPr lang="cs-CZ" sz="2800" b="1" dirty="0">
                <a:solidFill>
                  <a:srgbClr val="FF0000"/>
                </a:solidFill>
                <a:latin typeface="Times New Roman" panose="02020603050405020304" pitchFamily="18" charset="0"/>
                <a:cs typeface="Times New Roman" panose="02020603050405020304" pitchFamily="18" charset="0"/>
              </a:rPr>
              <a:t>TROUBKY</a:t>
            </a:r>
            <a:r>
              <a:rPr lang="cs-CZ" sz="2800" b="1" dirty="0">
                <a:solidFill>
                  <a:srgbClr val="FF66CC"/>
                </a:solidFill>
                <a:latin typeface="Times New Roman" panose="02020603050405020304" pitchFamily="18" charset="0"/>
                <a:cs typeface="Times New Roman" panose="02020603050405020304" pitchFamily="18" charset="0"/>
              </a:rPr>
              <a:t> </a:t>
            </a:r>
            <a:r>
              <a:rPr lang="cs-CZ" sz="2800" b="1" dirty="0">
                <a:solidFill>
                  <a:srgbClr val="FF0000"/>
                </a:solidFill>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3168647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7DB7F545-13D9-4D6F-AAB4-A358F224AD69}"/>
              </a:ext>
            </a:extLst>
          </p:cNvPr>
          <p:cNvGraphicFramePr>
            <a:graphicFrameLocks noGrp="1"/>
          </p:cNvGraphicFramePr>
          <p:nvPr>
            <p:extLst>
              <p:ext uri="{D42A27DB-BD31-4B8C-83A1-F6EECF244321}">
                <p14:modId xmlns:p14="http://schemas.microsoft.com/office/powerpoint/2010/main" val="1369407997"/>
              </p:ext>
            </p:extLst>
          </p:nvPr>
        </p:nvGraphicFramePr>
        <p:xfrm>
          <a:off x="12193587" y="757777"/>
          <a:ext cx="11740191" cy="7501775"/>
        </p:xfrm>
        <a:graphic>
          <a:graphicData uri="http://schemas.openxmlformats.org/drawingml/2006/table">
            <a:tbl>
              <a:tblPr firstRow="1" firstCol="1" bandRow="1">
                <a:tableStyleId>{5C22544A-7EE6-4342-B048-85BDC9FD1C3A}</a:tableStyleId>
              </a:tblPr>
              <a:tblGrid>
                <a:gridCol w="2348753">
                  <a:extLst>
                    <a:ext uri="{9D8B030D-6E8A-4147-A177-3AD203B41FA5}">
                      <a16:colId xmlns:a16="http://schemas.microsoft.com/office/drawing/2014/main" val="1662239136"/>
                    </a:ext>
                  </a:extLst>
                </a:gridCol>
                <a:gridCol w="2165885">
                  <a:extLst>
                    <a:ext uri="{9D8B030D-6E8A-4147-A177-3AD203B41FA5}">
                      <a16:colId xmlns:a16="http://schemas.microsoft.com/office/drawing/2014/main" val="2467622754"/>
                    </a:ext>
                  </a:extLst>
                </a:gridCol>
                <a:gridCol w="1455856">
                  <a:extLst>
                    <a:ext uri="{9D8B030D-6E8A-4147-A177-3AD203B41FA5}">
                      <a16:colId xmlns:a16="http://schemas.microsoft.com/office/drawing/2014/main" val="197989824"/>
                    </a:ext>
                  </a:extLst>
                </a:gridCol>
                <a:gridCol w="2542403">
                  <a:extLst>
                    <a:ext uri="{9D8B030D-6E8A-4147-A177-3AD203B41FA5}">
                      <a16:colId xmlns:a16="http://schemas.microsoft.com/office/drawing/2014/main" val="3439521512"/>
                    </a:ext>
                  </a:extLst>
                </a:gridCol>
                <a:gridCol w="1613647">
                  <a:extLst>
                    <a:ext uri="{9D8B030D-6E8A-4147-A177-3AD203B41FA5}">
                      <a16:colId xmlns:a16="http://schemas.microsoft.com/office/drawing/2014/main" val="1426007164"/>
                    </a:ext>
                  </a:extLst>
                </a:gridCol>
                <a:gridCol w="1613647">
                  <a:extLst>
                    <a:ext uri="{9D8B030D-6E8A-4147-A177-3AD203B41FA5}">
                      <a16:colId xmlns:a16="http://schemas.microsoft.com/office/drawing/2014/main" val="818337563"/>
                    </a:ext>
                  </a:extLst>
                </a:gridCol>
              </a:tblGrid>
              <a:tr h="970842">
                <a:tc rowSpan="2">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etapa</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rowSpan="2">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období</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gridSpan="2">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počet akcí</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hMerge="1">
                  <a:txBody>
                    <a:bodyPr/>
                    <a:lstStyle/>
                    <a:p>
                      <a:endParaRPr lang="cs-CZ"/>
                    </a:p>
                  </a:txBody>
                  <a:tcPr/>
                </a:tc>
                <a:tc gridSpan="2">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náklady mld. Kč</a:t>
                      </a:r>
                    </a:p>
                  </a:txBody>
                  <a:tcPr marL="68580" marR="68580" marT="0" marB="0" anchor="ctr">
                    <a:solidFill>
                      <a:schemeClr val="accent2">
                        <a:lumMod val="40000"/>
                        <a:lumOff val="60000"/>
                      </a:schemeClr>
                    </a:solidFill>
                  </a:tcPr>
                </a:tc>
                <a:tc hMerge="1">
                  <a:txBody>
                    <a:bodyPr/>
                    <a:lstStyle/>
                    <a:p>
                      <a:pPr algn="ctr">
                        <a:lnSpc>
                          <a:spcPct val="107000"/>
                        </a:lnSpc>
                        <a:spcAft>
                          <a:spcPts val="800"/>
                        </a:spcAft>
                      </a:pPr>
                      <a:endParaRPr lang="cs-CZ" sz="3200" b="1" dirty="0">
                        <a:solidFill>
                          <a:schemeClr val="accent5">
                            <a:lumMod val="40000"/>
                            <a:lumOff val="6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3994468314"/>
                  </a:ext>
                </a:extLst>
              </a:tr>
              <a:tr h="1676723">
                <a:tc vMerge="1">
                  <a:txBody>
                    <a:bodyPr/>
                    <a:lstStyle/>
                    <a:p>
                      <a:endParaRPr lang="cs-CZ"/>
                    </a:p>
                  </a:txBody>
                  <a:tcPr/>
                </a:tc>
                <a:tc vMerge="1">
                  <a:txBody>
                    <a:bodyPr/>
                    <a:lstStyle/>
                    <a:p>
                      <a:endParaRPr lang="cs-CZ"/>
                    </a:p>
                  </a:txBody>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celkem</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z toho</a:t>
                      </a:r>
                      <a:b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b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stavby</a:t>
                      </a:r>
                    </a:p>
                  </a:txBody>
                  <a:tcPr marL="68580" marR="68580" marT="0" marB="0" anchor="ctr">
                    <a:solidFill>
                      <a:schemeClr val="accent2">
                        <a:lumMod val="40000"/>
                        <a:lumOff val="60000"/>
                      </a:schemeClr>
                    </a:solidFill>
                  </a:tcPr>
                </a:tc>
                <a:tc>
                  <a:txBody>
                    <a:bodyPr/>
                    <a:lstStyle/>
                    <a:p>
                      <a:r>
                        <a:rPr lang="cs-CZ" b="1" dirty="0">
                          <a:solidFill>
                            <a:srgbClr val="C00000"/>
                          </a:solidFill>
                          <a:latin typeface="Times New Roman" panose="02020603050405020304" pitchFamily="18" charset="0"/>
                          <a:cs typeface="Times New Roman" panose="02020603050405020304" pitchFamily="18" charset="0"/>
                        </a:rPr>
                        <a:t>celkem</a:t>
                      </a:r>
                    </a:p>
                  </a:txBody>
                  <a:tcPr marL="68580" marR="68580" marT="0" marB="0" anchor="ctr">
                    <a:solidFill>
                      <a:schemeClr val="accent2">
                        <a:lumMod val="40000"/>
                        <a:lumOff val="60000"/>
                      </a:schemeClr>
                    </a:solidFill>
                  </a:tcPr>
                </a:tc>
                <a:tc>
                  <a:txBody>
                    <a:bodyPr/>
                    <a:lstStyle/>
                    <a:p>
                      <a:r>
                        <a:rPr lang="cs-CZ" b="1" dirty="0">
                          <a:solidFill>
                            <a:srgbClr val="C00000"/>
                          </a:solidFill>
                          <a:latin typeface="Times New Roman" panose="02020603050405020304" pitchFamily="18" charset="0"/>
                          <a:cs typeface="Times New Roman" panose="02020603050405020304" pitchFamily="18" charset="0"/>
                        </a:rPr>
                        <a:t>dotace</a:t>
                      </a:r>
                    </a:p>
                  </a:txBody>
                  <a:tcPr marL="68580" marR="68580" marT="0" marB="0" anchor="ctr">
                    <a:solidFill>
                      <a:schemeClr val="accent2">
                        <a:lumMod val="40000"/>
                        <a:lumOff val="60000"/>
                      </a:schemeClr>
                    </a:solidFill>
                  </a:tcPr>
                </a:tc>
                <a:extLst>
                  <a:ext uri="{0D108BD9-81ED-4DB2-BD59-A6C34878D82A}">
                    <a16:rowId xmlns:a16="http://schemas.microsoft.com/office/drawing/2014/main" val="3951760007"/>
                  </a:ext>
                </a:extLst>
              </a:tr>
              <a:tr h="970842">
                <a:tc>
                  <a:txBody>
                    <a:bodyPr/>
                    <a:lstStyle/>
                    <a:p>
                      <a:pPr algn="ctr">
                        <a:lnSpc>
                          <a:spcPct val="107000"/>
                        </a:lnSpc>
                        <a:spcAft>
                          <a:spcPts val="800"/>
                        </a:spcAft>
                      </a:pPr>
                      <a:r>
                        <a:rPr lang="cs-CZ" sz="2800" dirty="0">
                          <a:solidFill>
                            <a:srgbClr val="C00000"/>
                          </a:solidFill>
                          <a:effectLst/>
                          <a:latin typeface="Times New Roman" panose="02020603050405020304" pitchFamily="18" charset="0"/>
                          <a:cs typeface="Times New Roman" panose="02020603050405020304" pitchFamily="18" charset="0"/>
                        </a:rPr>
                        <a:t>I. (zahájení)</a:t>
                      </a:r>
                      <a:endParaRPr lang="cs-C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2002-2007</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483</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435</a:t>
                      </a: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4,40</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3,62</a:t>
                      </a:r>
                    </a:p>
                  </a:txBody>
                  <a:tcPr marL="68580" marR="68580" marT="0" marB="0" anchor="ctr"/>
                </a:tc>
                <a:extLst>
                  <a:ext uri="{0D108BD9-81ED-4DB2-BD59-A6C34878D82A}">
                    <a16:rowId xmlns:a16="http://schemas.microsoft.com/office/drawing/2014/main" val="1926495413"/>
                  </a:ext>
                </a:extLst>
              </a:tr>
              <a:tr h="970842">
                <a:tc>
                  <a:txBody>
                    <a:bodyPr/>
                    <a:lstStyle/>
                    <a:p>
                      <a:pPr algn="ctr">
                        <a:lnSpc>
                          <a:spcPct val="107000"/>
                        </a:lnSpc>
                        <a:spcAft>
                          <a:spcPts val="800"/>
                        </a:spcAft>
                      </a:pPr>
                      <a:r>
                        <a:rPr lang="cs-CZ" sz="2800" dirty="0">
                          <a:solidFill>
                            <a:srgbClr val="C00000"/>
                          </a:solidFill>
                          <a:effectLst/>
                          <a:latin typeface="Times New Roman" panose="02020603050405020304" pitchFamily="18" charset="0"/>
                          <a:cs typeface="Times New Roman" panose="02020603050405020304" pitchFamily="18" charset="0"/>
                        </a:rPr>
                        <a:t>II. (rozvinutí)</a:t>
                      </a:r>
                      <a:endParaRPr lang="cs-C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2007-2014</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549</a:t>
                      </a: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379</a:t>
                      </a:r>
                    </a:p>
                  </a:txBody>
                  <a:tcPr marL="68580" marR="68580" marT="0" marB="0" anchor="ctr"/>
                </a:tc>
                <a:tc>
                  <a:txBody>
                    <a:bodyPr/>
                    <a:lstStyle/>
                    <a:p>
                      <a:pPr marL="0" marR="0" lvl="0" indent="0" algn="ctr" defTabSz="1828800" rtl="0" eaLnBrk="1" fontAlgn="auto" latinLnBrk="0" hangingPunct="1">
                        <a:lnSpc>
                          <a:spcPct val="107000"/>
                        </a:lnSpc>
                        <a:spcBef>
                          <a:spcPts val="0"/>
                        </a:spcBef>
                        <a:spcAft>
                          <a:spcPts val="800"/>
                        </a:spcAft>
                        <a:buClrTx/>
                        <a:buSzTx/>
                        <a:buFontTx/>
                        <a:buNone/>
                        <a:tabLst/>
                        <a:defRPr/>
                      </a:pPr>
                      <a:r>
                        <a:rPr lang="cs-CZ" sz="3200" b="1" dirty="0">
                          <a:solidFill>
                            <a:srgbClr val="C00000"/>
                          </a:solidFill>
                          <a:effectLst/>
                          <a:latin typeface="Times New Roman" panose="02020603050405020304" pitchFamily="18" charset="0"/>
                          <a:cs typeface="Times New Roman" panose="02020603050405020304" pitchFamily="18" charset="0"/>
                        </a:rPr>
                        <a:t> 11,54</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10,13</a:t>
                      </a:r>
                    </a:p>
                  </a:txBody>
                  <a:tcPr marL="68580" marR="68580" marT="0" marB="0" anchor="ctr"/>
                </a:tc>
                <a:extLst>
                  <a:ext uri="{0D108BD9-81ED-4DB2-BD59-A6C34878D82A}">
                    <a16:rowId xmlns:a16="http://schemas.microsoft.com/office/drawing/2014/main" val="2995562410"/>
                  </a:ext>
                </a:extLst>
              </a:tr>
              <a:tr h="970842">
                <a:tc>
                  <a:txBody>
                    <a:bodyPr/>
                    <a:lstStyle/>
                    <a:p>
                      <a:pPr algn="ctr">
                        <a:lnSpc>
                          <a:spcPct val="107000"/>
                        </a:lnSpc>
                        <a:spcAft>
                          <a:spcPts val="800"/>
                        </a:spcAft>
                      </a:pPr>
                      <a:r>
                        <a:rPr lang="cs-CZ" sz="2800" dirty="0">
                          <a:solidFill>
                            <a:srgbClr val="C00000"/>
                          </a:solidFill>
                          <a:effectLst/>
                          <a:latin typeface="Times New Roman" panose="02020603050405020304" pitchFamily="18" charset="0"/>
                          <a:cs typeface="Times New Roman" panose="02020603050405020304" pitchFamily="18" charset="0"/>
                        </a:rPr>
                        <a:t>III. (retence)</a:t>
                      </a:r>
                      <a:endParaRPr lang="cs-C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2014-2022</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112 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64 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3,58 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2,71</a:t>
                      </a:r>
                    </a:p>
                  </a:txBody>
                  <a:tcPr marL="68580" marR="68580" marT="0" marB="0" anchor="ctr"/>
                </a:tc>
                <a:extLst>
                  <a:ext uri="{0D108BD9-81ED-4DB2-BD59-A6C34878D82A}">
                    <a16:rowId xmlns:a16="http://schemas.microsoft.com/office/drawing/2014/main" val="3593998565"/>
                  </a:ext>
                </a:extLst>
              </a:tr>
              <a:tr h="970842">
                <a:tc>
                  <a:txBody>
                    <a:bodyPr/>
                    <a:lstStyle/>
                    <a:p>
                      <a:pPr algn="ctr">
                        <a:lnSpc>
                          <a:spcPct val="107000"/>
                        </a:lnSpc>
                        <a:spcAft>
                          <a:spcPts val="800"/>
                        </a:spcAft>
                      </a:pPr>
                      <a:r>
                        <a:rPr lang="cs-CZ" sz="2800" dirty="0">
                          <a:solidFill>
                            <a:srgbClr val="C00000"/>
                          </a:solidFill>
                          <a:effectLst/>
                          <a:latin typeface="Times New Roman" panose="02020603050405020304" pitchFamily="18" charset="0"/>
                          <a:cs typeface="Times New Roman" panose="02020603050405020304" pitchFamily="18" charset="0"/>
                        </a:rPr>
                        <a:t>IV.</a:t>
                      </a:r>
                      <a:endParaRPr lang="cs-C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2018-2028</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 61</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48 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 5,10</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4,40</a:t>
                      </a:r>
                    </a:p>
                  </a:txBody>
                  <a:tcPr marL="68580" marR="68580" marT="0" marB="0" anchor="ctr"/>
                </a:tc>
                <a:extLst>
                  <a:ext uri="{0D108BD9-81ED-4DB2-BD59-A6C34878D82A}">
                    <a16:rowId xmlns:a16="http://schemas.microsoft.com/office/drawing/2014/main" val="1195386594"/>
                  </a:ext>
                </a:extLst>
              </a:tr>
              <a:tr h="970842">
                <a:tc>
                  <a:txBody>
                    <a:bodyPr/>
                    <a:lstStyle/>
                    <a:p>
                      <a:pPr algn="ctr">
                        <a:lnSpc>
                          <a:spcPct val="107000"/>
                        </a:lnSpc>
                        <a:spcAft>
                          <a:spcPts val="800"/>
                        </a:spcAft>
                      </a:pPr>
                      <a:r>
                        <a:rPr lang="cs-C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CELKEM</a:t>
                      </a: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2002-2028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1 205 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 926</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cs typeface="Times New Roman" panose="02020603050405020304" pitchFamily="18" charset="0"/>
                        </a:rPr>
                        <a:t>24,62 </a:t>
                      </a:r>
                      <a:endPar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07000"/>
                        </a:lnSpc>
                        <a:spcAft>
                          <a:spcPts val="800"/>
                        </a:spcAft>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20,86</a:t>
                      </a:r>
                    </a:p>
                  </a:txBody>
                  <a:tcPr marL="68580" marR="68580" marT="0" marB="0" anchor="ctr">
                    <a:solidFill>
                      <a:schemeClr val="accent2">
                        <a:lumMod val="40000"/>
                        <a:lumOff val="60000"/>
                      </a:schemeClr>
                    </a:solidFill>
                  </a:tcPr>
                </a:tc>
                <a:extLst>
                  <a:ext uri="{0D108BD9-81ED-4DB2-BD59-A6C34878D82A}">
                    <a16:rowId xmlns:a16="http://schemas.microsoft.com/office/drawing/2014/main" val="887478154"/>
                  </a:ext>
                </a:extLst>
              </a:tr>
            </a:tbl>
          </a:graphicData>
        </a:graphic>
      </p:graphicFrame>
      <p:sp>
        <p:nvSpPr>
          <p:cNvPr id="5" name="TextovéPole 4">
            <a:extLst>
              <a:ext uri="{FF2B5EF4-FFF2-40B4-BE49-F238E27FC236}">
                <a16:creationId xmlns:a16="http://schemas.microsoft.com/office/drawing/2014/main" id="{29CDB9DA-104F-457A-8EB9-E99F9EF83045}"/>
              </a:ext>
            </a:extLst>
          </p:cNvPr>
          <p:cNvSpPr txBox="1"/>
          <p:nvPr/>
        </p:nvSpPr>
        <p:spPr>
          <a:xfrm>
            <a:off x="12193587" y="159462"/>
            <a:ext cx="12193588" cy="923330"/>
          </a:xfrm>
          <a:prstGeom prst="rect">
            <a:avLst/>
          </a:prstGeom>
          <a:noFill/>
        </p:spPr>
        <p:txBody>
          <a:bodyPr wrap="square" rtlCol="0">
            <a:spAutoFit/>
          </a:bodyPr>
          <a:lstStyle/>
          <a:p>
            <a:pPr algn="ctr"/>
            <a:r>
              <a:rPr lang="cs-CZ" sz="3600" b="1" dirty="0">
                <a:solidFill>
                  <a:srgbClr val="2709D9"/>
                </a:solidFill>
                <a:effectLst/>
                <a:latin typeface="Times New Roman" panose="02020603050405020304" pitchFamily="18" charset="0"/>
                <a:ea typeface="Calibri" panose="020F0502020204030204" pitchFamily="34" charset="0"/>
                <a:cs typeface="Times New Roman" panose="02020603050405020304" pitchFamily="18" charset="0"/>
              </a:rPr>
              <a:t>Program prevence před povodněmi Ministerstva zemědělství</a:t>
            </a:r>
            <a:endParaRPr lang="cs-CZ" sz="3600" dirty="0">
              <a:solidFill>
                <a:srgbClr val="2709D9"/>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cs-CZ" dirty="0">
              <a:solidFill>
                <a:srgbClr val="2709D9"/>
              </a:solidFill>
            </a:endParaRPr>
          </a:p>
        </p:txBody>
      </p:sp>
      <p:pic>
        <p:nvPicPr>
          <p:cNvPr id="27" name="Zástupný symbol pro obsah 6" descr="Olomouc I. etapa.bmp">
            <a:extLst>
              <a:ext uri="{FF2B5EF4-FFF2-40B4-BE49-F238E27FC236}">
                <a16:creationId xmlns:a16="http://schemas.microsoft.com/office/drawing/2014/main" id="{8D4EDED1-0937-4560-8530-3E7BC4DA3A60}"/>
              </a:ext>
            </a:extLst>
          </p:cNvPr>
          <p:cNvPicPr>
            <a:picLocks noChangeAspect="1"/>
          </p:cNvPicPr>
          <p:nvPr/>
        </p:nvPicPr>
        <p:blipFill>
          <a:blip r:embed="rId2" cstate="print"/>
          <a:stretch>
            <a:fillRect/>
          </a:stretch>
        </p:blipFill>
        <p:spPr bwMode="auto">
          <a:xfrm>
            <a:off x="606964" y="159462"/>
            <a:ext cx="4128892" cy="2752260"/>
          </a:xfrm>
          <a:prstGeom prst="rect">
            <a:avLst/>
          </a:prstGeom>
          <a:noFill/>
          <a:ln w="9525">
            <a:noFill/>
            <a:miter lim="800000"/>
            <a:headEnd/>
            <a:tailEnd/>
          </a:ln>
        </p:spPr>
      </p:pic>
      <p:sp>
        <p:nvSpPr>
          <p:cNvPr id="7" name="TextovéPole 6">
            <a:extLst>
              <a:ext uri="{FF2B5EF4-FFF2-40B4-BE49-F238E27FC236}">
                <a16:creationId xmlns:a16="http://schemas.microsoft.com/office/drawing/2014/main" id="{B5CF1D4A-2FE7-4247-B722-FAADF74EBF4B}"/>
              </a:ext>
            </a:extLst>
          </p:cNvPr>
          <p:cNvSpPr txBox="1"/>
          <p:nvPr/>
        </p:nvSpPr>
        <p:spPr>
          <a:xfrm>
            <a:off x="746919" y="2326578"/>
            <a:ext cx="2079811" cy="400110"/>
          </a:xfrm>
          <a:prstGeom prst="rect">
            <a:avLst/>
          </a:prstGeom>
          <a:noFill/>
        </p:spPr>
        <p:txBody>
          <a:bodyPr wrap="square" rtlCol="0">
            <a:spAutoFit/>
          </a:bodyPr>
          <a:lstStyle/>
          <a:p>
            <a:r>
              <a:rPr lang="cs-CZ" sz="2000" b="1" dirty="0">
                <a:solidFill>
                  <a:schemeClr val="accent5">
                    <a:lumMod val="60000"/>
                    <a:lumOff val="40000"/>
                  </a:schemeClr>
                </a:solidFill>
                <a:latin typeface="Times New Roman" panose="02020603050405020304" pitchFamily="18" charset="0"/>
                <a:cs typeface="Times New Roman" panose="02020603050405020304" pitchFamily="18" charset="0"/>
              </a:rPr>
              <a:t>PPO Olomouc</a:t>
            </a:r>
          </a:p>
        </p:txBody>
      </p:sp>
      <p:pic>
        <p:nvPicPr>
          <p:cNvPr id="29" name="Picture 1">
            <a:extLst>
              <a:ext uri="{FF2B5EF4-FFF2-40B4-BE49-F238E27FC236}">
                <a16:creationId xmlns:a16="http://schemas.microsoft.com/office/drawing/2014/main" id="{80D2EDD4-906C-48A3-8178-C3932F1A1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982473" y="3042949"/>
            <a:ext cx="4089602" cy="286330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FD790A7-4B63-4507-B062-272A620BD6B1}"/>
              </a:ext>
            </a:extLst>
          </p:cNvPr>
          <p:cNvSpPr txBox="1"/>
          <p:nvPr/>
        </p:nvSpPr>
        <p:spPr>
          <a:xfrm>
            <a:off x="6260859" y="5068914"/>
            <a:ext cx="2602207"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Poldr Žichlínek</a:t>
            </a:r>
          </a:p>
        </p:txBody>
      </p:sp>
      <p:pic>
        <p:nvPicPr>
          <p:cNvPr id="30" name="Zástupný symbol pro obsah 6" descr="Radotín, část 26.jpg">
            <a:extLst>
              <a:ext uri="{FF2B5EF4-FFF2-40B4-BE49-F238E27FC236}">
                <a16:creationId xmlns:a16="http://schemas.microsoft.com/office/drawing/2014/main" id="{124F2C1E-EC3D-46D1-AD5F-0FA5B442D629}"/>
              </a:ext>
            </a:extLst>
          </p:cNvPr>
          <p:cNvPicPr>
            <a:picLocks noChangeAspect="1"/>
          </p:cNvPicPr>
          <p:nvPr/>
        </p:nvPicPr>
        <p:blipFill>
          <a:blip r:embed="rId4" cstate="print"/>
          <a:stretch>
            <a:fillRect/>
          </a:stretch>
        </p:blipFill>
        <p:spPr>
          <a:xfrm>
            <a:off x="6030996" y="6002657"/>
            <a:ext cx="4041358" cy="2846989"/>
          </a:xfrm>
          <a:prstGeom prst="rect">
            <a:avLst/>
          </a:prstGeom>
        </p:spPr>
      </p:pic>
      <p:sp>
        <p:nvSpPr>
          <p:cNvPr id="11" name="TextovéPole 10">
            <a:extLst>
              <a:ext uri="{FF2B5EF4-FFF2-40B4-BE49-F238E27FC236}">
                <a16:creationId xmlns:a16="http://schemas.microsoft.com/office/drawing/2014/main" id="{CCAE1FCF-7B40-4A61-B541-30009373968D}"/>
              </a:ext>
            </a:extLst>
          </p:cNvPr>
          <p:cNvSpPr txBox="1"/>
          <p:nvPr/>
        </p:nvSpPr>
        <p:spPr>
          <a:xfrm>
            <a:off x="6147555" y="8112102"/>
            <a:ext cx="4463056"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Praha 5 – Radotín a Zbraslav</a:t>
            </a:r>
          </a:p>
        </p:txBody>
      </p:sp>
      <p:pic>
        <p:nvPicPr>
          <p:cNvPr id="32" name="Picture 2" descr="P1000581">
            <a:extLst>
              <a:ext uri="{FF2B5EF4-FFF2-40B4-BE49-F238E27FC236}">
                <a16:creationId xmlns:a16="http://schemas.microsoft.com/office/drawing/2014/main" id="{350321DF-93AB-403B-A33A-60332A87F427}"/>
              </a:ext>
            </a:extLst>
          </p:cNvPr>
          <p:cNvPicPr>
            <a:picLocks noChangeAspect="1" noChangeArrowheads="1"/>
          </p:cNvPicPr>
          <p:nvPr/>
        </p:nvPicPr>
        <p:blipFill>
          <a:blip r:embed="rId5" cstate="print"/>
          <a:srcRect/>
          <a:stretch>
            <a:fillRect/>
          </a:stretch>
        </p:blipFill>
        <p:spPr bwMode="auto">
          <a:xfrm>
            <a:off x="652327" y="3084326"/>
            <a:ext cx="4089602" cy="2848679"/>
          </a:xfrm>
          <a:prstGeom prst="rect">
            <a:avLst/>
          </a:prstGeom>
          <a:noFill/>
          <a:ln w="9525">
            <a:noFill/>
            <a:miter lim="800000"/>
            <a:headEnd/>
            <a:tailEnd/>
          </a:ln>
        </p:spPr>
      </p:pic>
      <p:sp>
        <p:nvSpPr>
          <p:cNvPr id="15" name="TextovéPole 14">
            <a:extLst>
              <a:ext uri="{FF2B5EF4-FFF2-40B4-BE49-F238E27FC236}">
                <a16:creationId xmlns:a16="http://schemas.microsoft.com/office/drawing/2014/main" id="{30EF9D8C-D7E0-4555-8901-2C1DCB4E8746}"/>
              </a:ext>
            </a:extLst>
          </p:cNvPr>
          <p:cNvSpPr txBox="1"/>
          <p:nvPr/>
        </p:nvSpPr>
        <p:spPr>
          <a:xfrm>
            <a:off x="897187" y="5223987"/>
            <a:ext cx="3593480"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Choceň – Tichá Orlice</a:t>
            </a:r>
          </a:p>
        </p:txBody>
      </p:sp>
      <p:pic>
        <p:nvPicPr>
          <p:cNvPr id="35" name="Picture 2">
            <a:extLst>
              <a:ext uri="{FF2B5EF4-FFF2-40B4-BE49-F238E27FC236}">
                <a16:creationId xmlns:a16="http://schemas.microsoft.com/office/drawing/2014/main" id="{9C62C76C-F764-4043-8C5F-23D6D572E6E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08" b="-35689"/>
          <a:stretch/>
        </p:blipFill>
        <p:spPr bwMode="auto">
          <a:xfrm rot="16200000">
            <a:off x="2071520" y="4584421"/>
            <a:ext cx="2770809" cy="565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ovéPole 16">
            <a:extLst>
              <a:ext uri="{FF2B5EF4-FFF2-40B4-BE49-F238E27FC236}">
                <a16:creationId xmlns:a16="http://schemas.microsoft.com/office/drawing/2014/main" id="{AEF7980E-F11D-4216-A2AB-37627BA1FEA1}"/>
              </a:ext>
            </a:extLst>
          </p:cNvPr>
          <p:cNvSpPr txBox="1"/>
          <p:nvPr/>
        </p:nvSpPr>
        <p:spPr>
          <a:xfrm>
            <a:off x="606964" y="8179174"/>
            <a:ext cx="2774377"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Uherské Hradiště</a:t>
            </a:r>
          </a:p>
        </p:txBody>
      </p:sp>
      <p:pic>
        <p:nvPicPr>
          <p:cNvPr id="1026" name="Picture 2" descr="Bohušovice">
            <a:extLst>
              <a:ext uri="{FF2B5EF4-FFF2-40B4-BE49-F238E27FC236}">
                <a16:creationId xmlns:a16="http://schemas.microsoft.com/office/drawing/2014/main" id="{73DC0B2E-0780-4E9F-92B5-44F4DEEFB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9200" y="147529"/>
            <a:ext cx="3952875" cy="28670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1DBA1D22-09A4-428C-A6CF-323A12C8530E}"/>
              </a:ext>
            </a:extLst>
          </p:cNvPr>
          <p:cNvSpPr txBox="1"/>
          <p:nvPr/>
        </p:nvSpPr>
        <p:spPr>
          <a:xfrm>
            <a:off x="6372415" y="2518169"/>
            <a:ext cx="3256365" cy="461665"/>
          </a:xfrm>
          <a:prstGeom prst="rect">
            <a:avLst/>
          </a:prstGeom>
          <a:noFill/>
        </p:spPr>
        <p:txBody>
          <a:bodyPr wrap="square" rtlCol="0">
            <a:spAutoFit/>
          </a:bodyPr>
          <a:lstStyle/>
          <a:p>
            <a:r>
              <a:rPr lang="cs-CZ" sz="2400" b="1">
                <a:solidFill>
                  <a:schemeClr val="accent5">
                    <a:lumMod val="60000"/>
                    <a:lumOff val="40000"/>
                  </a:schemeClr>
                </a:solidFill>
                <a:latin typeface="Times New Roman" panose="02020603050405020304" pitchFamily="18" charset="0"/>
                <a:cs typeface="Times New Roman" panose="02020603050405020304" pitchFamily="18" charset="0"/>
              </a:rPr>
              <a:t>Bohušovice nad </a:t>
            </a:r>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Ohří</a:t>
            </a:r>
          </a:p>
        </p:txBody>
      </p:sp>
      <p:pic>
        <p:nvPicPr>
          <p:cNvPr id="24" name="Picture 4">
            <a:extLst>
              <a:ext uri="{FF2B5EF4-FFF2-40B4-BE49-F238E27FC236}">
                <a16:creationId xmlns:a16="http://schemas.microsoft.com/office/drawing/2014/main" id="{7FA94B8C-C9E7-4A5F-BAF8-5D750F64D21D}"/>
              </a:ext>
            </a:extLst>
          </p:cNvPr>
          <p:cNvPicPr>
            <a:picLocks noChangeAspect="1" noChangeArrowheads="1"/>
          </p:cNvPicPr>
          <p:nvPr/>
        </p:nvPicPr>
        <p:blipFill rotWithShape="1">
          <a:blip r:embed="rId8" cstate="print"/>
          <a:srcRect b="12947"/>
          <a:stretch/>
        </p:blipFill>
        <p:spPr bwMode="auto">
          <a:xfrm>
            <a:off x="591283" y="8849646"/>
            <a:ext cx="4187742" cy="2339089"/>
          </a:xfrm>
          <a:prstGeom prst="rect">
            <a:avLst/>
          </a:prstGeom>
          <a:noFill/>
          <a:ln w="9525">
            <a:noFill/>
            <a:miter lim="800000"/>
            <a:headEnd/>
            <a:tailEnd/>
          </a:ln>
        </p:spPr>
      </p:pic>
      <p:sp>
        <p:nvSpPr>
          <p:cNvPr id="3" name="TextovéPole 2">
            <a:extLst>
              <a:ext uri="{FF2B5EF4-FFF2-40B4-BE49-F238E27FC236}">
                <a16:creationId xmlns:a16="http://schemas.microsoft.com/office/drawing/2014/main" id="{5A58282D-DBAB-443D-A022-0A68A17922A0}"/>
              </a:ext>
            </a:extLst>
          </p:cNvPr>
          <p:cNvSpPr txBox="1"/>
          <p:nvPr/>
        </p:nvSpPr>
        <p:spPr>
          <a:xfrm>
            <a:off x="629977" y="10424217"/>
            <a:ext cx="4187742" cy="830997"/>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VD Nechranice – </a:t>
            </a:r>
            <a:b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br>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úprava </a:t>
            </a:r>
            <a:r>
              <a:rPr lang="cs-CZ" sz="2400" b="1" dirty="0" err="1">
                <a:solidFill>
                  <a:schemeClr val="accent5">
                    <a:lumMod val="60000"/>
                    <a:lumOff val="40000"/>
                  </a:schemeClr>
                </a:solidFill>
                <a:latin typeface="Times New Roman" panose="02020603050405020304" pitchFamily="18" charset="0"/>
                <a:cs typeface="Times New Roman" panose="02020603050405020304" pitchFamily="18" charset="0"/>
              </a:rPr>
              <a:t>bezp</a:t>
            </a:r>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 přelivu</a:t>
            </a:r>
          </a:p>
        </p:txBody>
      </p:sp>
      <p:pic>
        <p:nvPicPr>
          <p:cNvPr id="9" name="Obrázek 8" descr="Obsah obrázku tráva, exteriér, příroda, silnice&#10;&#10;Popis byl vytvořen automaticky">
            <a:extLst>
              <a:ext uri="{FF2B5EF4-FFF2-40B4-BE49-F238E27FC236}">
                <a16:creationId xmlns:a16="http://schemas.microsoft.com/office/drawing/2014/main" id="{86AA4DCC-6D28-4DD5-868F-728DA7717C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6339" y="8911311"/>
            <a:ext cx="4065736" cy="2342988"/>
          </a:xfrm>
          <a:prstGeom prst="rect">
            <a:avLst/>
          </a:prstGeom>
        </p:spPr>
      </p:pic>
      <p:sp>
        <p:nvSpPr>
          <p:cNvPr id="10" name="TextovéPole 9">
            <a:extLst>
              <a:ext uri="{FF2B5EF4-FFF2-40B4-BE49-F238E27FC236}">
                <a16:creationId xmlns:a16="http://schemas.microsoft.com/office/drawing/2014/main" id="{864638CE-2CB3-46BF-BFA0-0871543E7E3F}"/>
              </a:ext>
            </a:extLst>
          </p:cNvPr>
          <p:cNvSpPr txBox="1"/>
          <p:nvPr/>
        </p:nvSpPr>
        <p:spPr>
          <a:xfrm>
            <a:off x="6119200" y="10810029"/>
            <a:ext cx="1895247"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Poldr Jelení</a:t>
            </a:r>
          </a:p>
        </p:txBody>
      </p:sp>
      <p:pic>
        <p:nvPicPr>
          <p:cNvPr id="13" name="Obrázek 12">
            <a:extLst>
              <a:ext uri="{FF2B5EF4-FFF2-40B4-BE49-F238E27FC236}">
                <a16:creationId xmlns:a16="http://schemas.microsoft.com/office/drawing/2014/main" id="{6225278B-44EF-4754-8958-39B024275084}"/>
              </a:ext>
            </a:extLst>
          </p:cNvPr>
          <p:cNvPicPr>
            <a:picLocks noChangeAspect="1"/>
          </p:cNvPicPr>
          <p:nvPr/>
        </p:nvPicPr>
        <p:blipFill>
          <a:blip r:embed="rId10"/>
          <a:stretch>
            <a:fillRect/>
          </a:stretch>
        </p:blipFill>
        <p:spPr>
          <a:xfrm>
            <a:off x="5981356" y="11353939"/>
            <a:ext cx="4140637" cy="2214532"/>
          </a:xfrm>
          <a:prstGeom prst="rect">
            <a:avLst/>
          </a:prstGeom>
        </p:spPr>
      </p:pic>
      <p:sp>
        <p:nvSpPr>
          <p:cNvPr id="14" name="TextovéPole 13">
            <a:extLst>
              <a:ext uri="{FF2B5EF4-FFF2-40B4-BE49-F238E27FC236}">
                <a16:creationId xmlns:a16="http://schemas.microsoft.com/office/drawing/2014/main" id="{EF37FA2A-733C-4294-B738-26356F159410}"/>
              </a:ext>
            </a:extLst>
          </p:cNvPr>
          <p:cNvSpPr txBox="1"/>
          <p:nvPr/>
        </p:nvSpPr>
        <p:spPr>
          <a:xfrm>
            <a:off x="6189462" y="13085532"/>
            <a:ext cx="2189621"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Poldr </a:t>
            </a:r>
            <a:r>
              <a:rPr lang="cs-CZ" sz="2400" b="1" dirty="0" err="1">
                <a:solidFill>
                  <a:schemeClr val="accent5">
                    <a:lumMod val="60000"/>
                    <a:lumOff val="40000"/>
                  </a:schemeClr>
                </a:solidFill>
                <a:latin typeface="Times New Roman" panose="02020603050405020304" pitchFamily="18" charset="0"/>
                <a:cs typeface="Times New Roman" panose="02020603050405020304" pitchFamily="18" charset="0"/>
              </a:rPr>
              <a:t>Kutřín</a:t>
            </a:r>
            <a:endPar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pic>
        <p:nvPicPr>
          <p:cNvPr id="31" name="Obrázek 5" descr="03.JPG">
            <a:extLst>
              <a:ext uri="{FF2B5EF4-FFF2-40B4-BE49-F238E27FC236}">
                <a16:creationId xmlns:a16="http://schemas.microsoft.com/office/drawing/2014/main" id="{66E1132C-8511-431D-BF7F-9F91FDCFFBCA}"/>
              </a:ext>
            </a:extLst>
          </p:cNvPr>
          <p:cNvPicPr>
            <a:picLocks noChangeAspect="1"/>
          </p:cNvPicPr>
          <p:nvPr/>
        </p:nvPicPr>
        <p:blipFill rotWithShape="1">
          <a:blip r:embed="rId11" cstate="print"/>
          <a:srcRect l="13415" r="8957" b="19757"/>
          <a:stretch/>
        </p:blipFill>
        <p:spPr bwMode="auto">
          <a:xfrm>
            <a:off x="576529" y="11271694"/>
            <a:ext cx="4187742" cy="2251983"/>
          </a:xfrm>
          <a:prstGeom prst="rect">
            <a:avLst/>
          </a:prstGeom>
          <a:noFill/>
          <a:ln w="9525">
            <a:noFill/>
            <a:miter lim="800000"/>
            <a:headEnd/>
            <a:tailEnd/>
          </a:ln>
        </p:spPr>
      </p:pic>
      <p:sp>
        <p:nvSpPr>
          <p:cNvPr id="16" name="TextovéPole 15">
            <a:extLst>
              <a:ext uri="{FF2B5EF4-FFF2-40B4-BE49-F238E27FC236}">
                <a16:creationId xmlns:a16="http://schemas.microsoft.com/office/drawing/2014/main" id="{327FB851-95EF-4292-99DC-E3DE30FCB256}"/>
              </a:ext>
            </a:extLst>
          </p:cNvPr>
          <p:cNvSpPr txBox="1"/>
          <p:nvPr/>
        </p:nvSpPr>
        <p:spPr>
          <a:xfrm>
            <a:off x="652327" y="13085532"/>
            <a:ext cx="2467391" cy="461665"/>
          </a:xfrm>
          <a:prstGeom prst="rect">
            <a:avLst/>
          </a:prstGeom>
          <a:noFill/>
        </p:spPr>
        <p:txBody>
          <a:bodyPr wrap="square" rtlCol="0">
            <a:spAutoFit/>
          </a:bodyPr>
          <a:lstStyle/>
          <a:p>
            <a:r>
              <a:rPr lang="cs-CZ" sz="2400" b="1" dirty="0">
                <a:solidFill>
                  <a:schemeClr val="accent5">
                    <a:lumMod val="60000"/>
                    <a:lumOff val="40000"/>
                  </a:schemeClr>
                </a:solidFill>
                <a:latin typeface="Times New Roman" panose="02020603050405020304" pitchFamily="18" charset="0"/>
                <a:cs typeface="Times New Roman" panose="02020603050405020304" pitchFamily="18" charset="0"/>
              </a:rPr>
              <a:t>Nové Heřminovy</a:t>
            </a:r>
          </a:p>
        </p:txBody>
      </p:sp>
      <p:pic>
        <p:nvPicPr>
          <p:cNvPr id="33" name="Picture 2">
            <a:extLst>
              <a:ext uri="{FF2B5EF4-FFF2-40B4-BE49-F238E27FC236}">
                <a16:creationId xmlns:a16="http://schemas.microsoft.com/office/drawing/2014/main" id="{576B37D8-EA4E-4513-96A6-F1B4B966EBEF}"/>
              </a:ext>
            </a:extLst>
          </p:cNvPr>
          <p:cNvPicPr>
            <a:picLocks noChangeAspect="1" noChangeArrowheads="1"/>
          </p:cNvPicPr>
          <p:nvPr/>
        </p:nvPicPr>
        <p:blipFill>
          <a:blip r:embed="rId12" cstate="print"/>
          <a:srcRect l="2281" r="6516"/>
          <a:stretch>
            <a:fillRect/>
          </a:stretch>
        </p:blipFill>
        <p:spPr bwMode="auto">
          <a:xfrm>
            <a:off x="12490989" y="8573767"/>
            <a:ext cx="7763479" cy="4905814"/>
          </a:xfrm>
          <a:prstGeom prst="rect">
            <a:avLst/>
          </a:prstGeom>
          <a:noFill/>
          <a:ln w="9525">
            <a:noFill/>
            <a:miter lim="800000"/>
            <a:headEnd/>
            <a:tailEnd/>
          </a:ln>
        </p:spPr>
      </p:pic>
      <p:sp>
        <p:nvSpPr>
          <p:cNvPr id="18" name="TextovéPole 17">
            <a:extLst>
              <a:ext uri="{FF2B5EF4-FFF2-40B4-BE49-F238E27FC236}">
                <a16:creationId xmlns:a16="http://schemas.microsoft.com/office/drawing/2014/main" id="{B962186A-A328-4FB4-BADE-BBCEA02B8DE6}"/>
              </a:ext>
            </a:extLst>
          </p:cNvPr>
          <p:cNvSpPr txBox="1"/>
          <p:nvPr/>
        </p:nvSpPr>
        <p:spPr>
          <a:xfrm>
            <a:off x="20439529" y="9361473"/>
            <a:ext cx="3567953" cy="3785652"/>
          </a:xfrm>
          <a:prstGeom prst="rect">
            <a:avLst/>
          </a:prstGeom>
          <a:noFill/>
        </p:spPr>
        <p:txBody>
          <a:bodyPr wrap="square" rtlCol="0">
            <a:spAutoFit/>
          </a:bodyPr>
          <a:lstStyle/>
          <a:p>
            <a:r>
              <a:rPr lang="cs-CZ" sz="3000" b="1" dirty="0">
                <a:solidFill>
                  <a:srgbClr val="C00000"/>
                </a:solidFill>
                <a:latin typeface="Times New Roman" panose="02020603050405020304" pitchFamily="18" charset="0"/>
                <a:cs typeface="Times New Roman" panose="02020603050405020304" pitchFamily="18" charset="0"/>
              </a:rPr>
              <a:t>Jak vyplývá z mapy úseků vodních toků se zvýšeným povodňovým rizikem, stále je kde zlepšit stávající stav protipovodňových opatření…………</a:t>
            </a:r>
          </a:p>
        </p:txBody>
      </p:sp>
    </p:spTree>
    <p:extLst>
      <p:ext uri="{BB962C8B-B14F-4D97-AF65-F5344CB8AC3E}">
        <p14:creationId xmlns:p14="http://schemas.microsoft.com/office/powerpoint/2010/main" val="165886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3" descr="prerov po vystavbe poldruteplice">
            <a:extLst>
              <a:ext uri="{FF2B5EF4-FFF2-40B4-BE49-F238E27FC236}">
                <a16:creationId xmlns:a16="http://schemas.microsoft.com/office/drawing/2014/main" id="{BFAA093D-B3E0-43E8-9F54-64884C65A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6386" y="2070773"/>
            <a:ext cx="7709648" cy="59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descr="prerov_dnesni">
            <a:extLst>
              <a:ext uri="{FF2B5EF4-FFF2-40B4-BE49-F238E27FC236}">
                <a16:creationId xmlns:a16="http://schemas.microsoft.com/office/drawing/2014/main" id="{7AE4C4CE-8A7B-4B5D-88B5-68A2E5D50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76" y="2070773"/>
            <a:ext cx="7709648" cy="59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2C856A8B-73DE-43C5-9BD1-5888D33ADBA0}"/>
              </a:ext>
            </a:extLst>
          </p:cNvPr>
          <p:cNvSpPr txBox="1"/>
          <p:nvPr/>
        </p:nvSpPr>
        <p:spPr>
          <a:xfrm>
            <a:off x="717176" y="537882"/>
            <a:ext cx="23326165" cy="1477328"/>
          </a:xfrm>
          <a:prstGeom prst="rect">
            <a:avLst/>
          </a:prstGeom>
          <a:noFill/>
        </p:spPr>
        <p:txBody>
          <a:bodyPr wrap="square" rtlCol="0">
            <a:spAutoFit/>
          </a:bodyPr>
          <a:lstStyle/>
          <a:p>
            <a:pPr algn="ctr"/>
            <a:r>
              <a:rPr lang="cs-CZ" altLang="cs-CZ" sz="3600" b="1" dirty="0">
                <a:solidFill>
                  <a:srgbClr val="333399"/>
                </a:solidFill>
                <a:latin typeface="Times New Roman" panose="02020603050405020304" pitchFamily="18" charset="0"/>
              </a:rPr>
              <a:t>Aktuální vývoj protipovodňových opatření na Bečvě:  Provedená opatření (technická i přírodě blízká) podél vodního toku zajistí ochranu na Q- 50. Ochrana na vyšší povodeň (vč. úrovně 1997) nelze zajistit bez akumulace. </a:t>
            </a:r>
            <a:endParaRPr lang="cs-CZ" altLang="cs-CZ" sz="3600" dirty="0">
              <a:solidFill>
                <a:srgbClr val="333399"/>
              </a:solidFill>
            </a:endParaRPr>
          </a:p>
          <a:p>
            <a:endParaRPr lang="cs-CZ" dirty="0"/>
          </a:p>
        </p:txBody>
      </p:sp>
      <p:sp>
        <p:nvSpPr>
          <p:cNvPr id="5" name="TextovéPole 4">
            <a:extLst>
              <a:ext uri="{FF2B5EF4-FFF2-40B4-BE49-F238E27FC236}">
                <a16:creationId xmlns:a16="http://schemas.microsoft.com/office/drawing/2014/main" id="{AF895D36-43D3-475D-8244-3AAFDAD6A29B}"/>
              </a:ext>
            </a:extLst>
          </p:cNvPr>
          <p:cNvSpPr txBox="1"/>
          <p:nvPr/>
        </p:nvSpPr>
        <p:spPr>
          <a:xfrm>
            <a:off x="10132265" y="2080181"/>
            <a:ext cx="3784693" cy="1323439"/>
          </a:xfrm>
          <a:prstGeom prst="rect">
            <a:avLst/>
          </a:prstGeom>
          <a:noFill/>
        </p:spPr>
        <p:txBody>
          <a:bodyPr wrap="square" rtlCol="0">
            <a:spAutoFit/>
          </a:bodyPr>
          <a:lstStyle/>
          <a:p>
            <a:pPr algn="ctr"/>
            <a:r>
              <a:rPr lang="cs-CZ" sz="4000" b="1" dirty="0">
                <a:solidFill>
                  <a:srgbClr val="C00000"/>
                </a:solidFill>
                <a:latin typeface="Times New Roman" panose="02020603050405020304" pitchFamily="18" charset="0"/>
                <a:cs typeface="Times New Roman" panose="02020603050405020304" pitchFamily="18" charset="0"/>
              </a:rPr>
              <a:t>Situace </a:t>
            </a:r>
            <a:br>
              <a:rPr lang="cs-CZ" sz="4000" b="1" dirty="0">
                <a:solidFill>
                  <a:srgbClr val="C00000"/>
                </a:solidFill>
                <a:latin typeface="Times New Roman" panose="02020603050405020304" pitchFamily="18" charset="0"/>
                <a:cs typeface="Times New Roman" panose="02020603050405020304" pitchFamily="18" charset="0"/>
              </a:rPr>
            </a:br>
            <a:r>
              <a:rPr lang="cs-CZ" sz="4000" b="1" dirty="0">
                <a:solidFill>
                  <a:srgbClr val="C00000"/>
                </a:solidFill>
                <a:latin typeface="Times New Roman" panose="02020603050405020304" pitchFamily="18" charset="0"/>
                <a:cs typeface="Times New Roman" panose="02020603050405020304" pitchFamily="18" charset="0"/>
              </a:rPr>
              <a:t>v Přerově</a:t>
            </a:r>
          </a:p>
        </p:txBody>
      </p:sp>
      <p:sp>
        <p:nvSpPr>
          <p:cNvPr id="8" name="Šipka: doprava 7">
            <a:extLst>
              <a:ext uri="{FF2B5EF4-FFF2-40B4-BE49-F238E27FC236}">
                <a16:creationId xmlns:a16="http://schemas.microsoft.com/office/drawing/2014/main" id="{FCDBC463-C51F-4272-979B-E5A737C61C78}"/>
              </a:ext>
            </a:extLst>
          </p:cNvPr>
          <p:cNvSpPr/>
          <p:nvPr/>
        </p:nvSpPr>
        <p:spPr>
          <a:xfrm rot="10800000">
            <a:off x="9429189" y="3403620"/>
            <a:ext cx="1790234" cy="1434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9830664B-B959-4E72-8B05-4906897BC059}"/>
              </a:ext>
            </a:extLst>
          </p:cNvPr>
          <p:cNvSpPr txBox="1"/>
          <p:nvPr/>
        </p:nvSpPr>
        <p:spPr>
          <a:xfrm>
            <a:off x="11523381" y="3827374"/>
            <a:ext cx="1612060" cy="584775"/>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DNES</a:t>
            </a:r>
          </a:p>
        </p:txBody>
      </p:sp>
      <p:sp>
        <p:nvSpPr>
          <p:cNvPr id="10" name="Šipka: doprava 9">
            <a:extLst>
              <a:ext uri="{FF2B5EF4-FFF2-40B4-BE49-F238E27FC236}">
                <a16:creationId xmlns:a16="http://schemas.microsoft.com/office/drawing/2014/main" id="{916A1B00-FB2B-4724-A3AB-FF19EC74C1DA}"/>
              </a:ext>
            </a:extLst>
          </p:cNvPr>
          <p:cNvSpPr/>
          <p:nvPr/>
        </p:nvSpPr>
        <p:spPr>
          <a:xfrm>
            <a:off x="12313627" y="5849470"/>
            <a:ext cx="3175093" cy="2017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4E39CEF0-7879-4D5A-BD7C-659491A14B8A}"/>
              </a:ext>
            </a:extLst>
          </p:cNvPr>
          <p:cNvSpPr txBox="1"/>
          <p:nvPr/>
        </p:nvSpPr>
        <p:spPr>
          <a:xfrm>
            <a:off x="12024611" y="5018087"/>
            <a:ext cx="3175093" cy="1077218"/>
          </a:xfrm>
          <a:prstGeom prst="rect">
            <a:avLst/>
          </a:prstGeom>
          <a:noFill/>
        </p:spPr>
        <p:txBody>
          <a:bodyPr wrap="square" rtlCol="0">
            <a:spAutoFit/>
          </a:bodyPr>
          <a:lstStyle/>
          <a:p>
            <a:r>
              <a:rPr lang="cs-CZ" sz="3200" b="1" dirty="0">
                <a:latin typeface="Times New Roman" panose="02020603050405020304" pitchFamily="18" charset="0"/>
                <a:cs typeface="Times New Roman" panose="02020603050405020304" pitchFamily="18" charset="0"/>
              </a:rPr>
              <a:t>Po akumulaci ve vodním díle</a:t>
            </a:r>
          </a:p>
        </p:txBody>
      </p:sp>
      <p:sp>
        <p:nvSpPr>
          <p:cNvPr id="12" name="TextovéPole 11">
            <a:extLst>
              <a:ext uri="{FF2B5EF4-FFF2-40B4-BE49-F238E27FC236}">
                <a16:creationId xmlns:a16="http://schemas.microsoft.com/office/drawing/2014/main" id="{B9F503AD-1C2D-4E33-91E2-099CC3703BF7}"/>
              </a:ext>
            </a:extLst>
          </p:cNvPr>
          <p:cNvSpPr txBox="1"/>
          <p:nvPr/>
        </p:nvSpPr>
        <p:spPr>
          <a:xfrm>
            <a:off x="340660" y="8142898"/>
            <a:ext cx="11182721" cy="4247317"/>
          </a:xfrm>
          <a:prstGeom prst="rect">
            <a:avLst/>
          </a:prstGeom>
          <a:noFill/>
        </p:spPr>
        <p:txBody>
          <a:bodyPr wrap="square" rtlCol="0">
            <a:spAutoFit/>
          </a:bodyPr>
          <a:lstStyle/>
          <a:p>
            <a:r>
              <a:rPr lang="cs-CZ" sz="3000" b="1" dirty="0">
                <a:latin typeface="Times New Roman" panose="02020603050405020304" pitchFamily="18" charset="0"/>
                <a:cs typeface="Times New Roman" panose="02020603050405020304" pitchFamily="18" charset="0"/>
              </a:rPr>
              <a:t>Historicky označovaný profil „Nádrž Teplice“ se nyní  označuje „Vodní dílo Skalička“ a postupně docházelo k vývoji názorů, jaká akumulace to má být….</a:t>
            </a:r>
          </a:p>
          <a:p>
            <a:r>
              <a:rPr lang="cs-CZ" sz="3000" b="1" dirty="0">
                <a:latin typeface="Times New Roman" panose="02020603050405020304" pitchFamily="18" charset="0"/>
                <a:cs typeface="Times New Roman" panose="02020603050405020304" pitchFamily="18" charset="0"/>
              </a:rPr>
              <a:t>Samozřejmě opět rozdílné pohledy techniků a ochránců životního prostředí. Nakonec bylo vybráno 5 variant </a:t>
            </a:r>
            <a:br>
              <a:rPr lang="cs-CZ" sz="3000" b="1" dirty="0">
                <a:latin typeface="Times New Roman" panose="02020603050405020304" pitchFamily="18" charset="0"/>
                <a:cs typeface="Times New Roman" panose="02020603050405020304" pitchFamily="18" charset="0"/>
              </a:rPr>
            </a:br>
            <a:r>
              <a:rPr lang="cs-CZ" sz="3000" b="1" dirty="0">
                <a:latin typeface="Times New Roman" panose="02020603050405020304" pitchFamily="18" charset="0"/>
                <a:cs typeface="Times New Roman" panose="02020603050405020304" pitchFamily="18" charset="0"/>
              </a:rPr>
              <a:t>k posouzení „multikriteriální analýzou“ (tento typ poprvé </a:t>
            </a:r>
            <a:br>
              <a:rPr lang="cs-CZ" sz="3000" b="1" dirty="0">
                <a:latin typeface="Times New Roman" panose="02020603050405020304" pitchFamily="18" charset="0"/>
                <a:cs typeface="Times New Roman" panose="02020603050405020304" pitchFamily="18" charset="0"/>
              </a:rPr>
            </a:br>
            <a:r>
              <a:rPr lang="cs-CZ" sz="3000" b="1" dirty="0">
                <a:latin typeface="Times New Roman" panose="02020603050405020304" pitchFamily="18" charset="0"/>
                <a:cs typeface="Times New Roman" panose="02020603050405020304" pitchFamily="18" charset="0"/>
              </a:rPr>
              <a:t>v ČR). (Zpracovatelský tým ČVUT, VUT, HBÚ AV ČR a hydrogeologické instituce).</a:t>
            </a:r>
            <a:br>
              <a:rPr lang="cs-CZ" sz="3000" b="1" dirty="0">
                <a:latin typeface="Times New Roman" panose="02020603050405020304" pitchFamily="18" charset="0"/>
                <a:cs typeface="Times New Roman" panose="02020603050405020304" pitchFamily="18" charset="0"/>
              </a:rPr>
            </a:br>
            <a:r>
              <a:rPr lang="cs-CZ" sz="3000" b="1" dirty="0">
                <a:latin typeface="Times New Roman" panose="02020603050405020304" pitchFamily="18" charset="0"/>
                <a:cs typeface="Times New Roman" panose="02020603050405020304" pitchFamily="18" charset="0"/>
              </a:rPr>
              <a:t>Z posouzení vyšlo následující pořadí:</a:t>
            </a:r>
          </a:p>
        </p:txBody>
      </p:sp>
      <p:sp>
        <p:nvSpPr>
          <p:cNvPr id="14" name="TextovéPole 13">
            <a:extLst>
              <a:ext uri="{FF2B5EF4-FFF2-40B4-BE49-F238E27FC236}">
                <a16:creationId xmlns:a16="http://schemas.microsoft.com/office/drawing/2014/main" id="{CFE81DBC-DB39-4079-B3A6-4981B9D1A7BB}"/>
              </a:ext>
            </a:extLst>
          </p:cNvPr>
          <p:cNvSpPr txBox="1"/>
          <p:nvPr/>
        </p:nvSpPr>
        <p:spPr>
          <a:xfrm>
            <a:off x="11219423" y="8142133"/>
            <a:ext cx="11807545" cy="3745384"/>
          </a:xfrm>
          <a:prstGeom prst="rect">
            <a:avLst/>
          </a:prstGeom>
          <a:noFill/>
        </p:spPr>
        <p:txBody>
          <a:bodyPr wrap="square" rtlCol="0">
            <a:spAutoFit/>
          </a:bodyPr>
          <a:lstStyle/>
          <a:p>
            <a:pPr lvl="0" algn="just">
              <a:lnSpc>
                <a:spcPct val="107000"/>
              </a:lnSpc>
            </a:pP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Posuzované varianty ……………………………… . a jejich pořadí</a:t>
            </a:r>
          </a:p>
          <a:p>
            <a:pPr marL="342900" lvl="0" indent="-342900" algn="just">
              <a:lnSpc>
                <a:spcPct val="107000"/>
              </a:lnSpc>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V-1 – „nulová varianta“, </a:t>
            </a:r>
            <a:r>
              <a:rPr lang="cs-CZ" sz="2400" b="1" dirty="0">
                <a:effectLst/>
                <a:latin typeface="Times New Roman" panose="02020603050405020304" pitchFamily="18" charset="0"/>
                <a:ea typeface="Calibri" panose="020F0502020204030204" pitchFamily="34" charset="0"/>
                <a:cs typeface="Times New Roman" panose="02020603050405020304" pitchFamily="18" charset="0"/>
              </a:rPr>
              <a:t>bez VD, stávající ochrana na Q-50</a:t>
            </a:r>
          </a:p>
          <a:p>
            <a:pPr marL="342900" lvl="0" indent="-342900" algn="just">
              <a:lnSpc>
                <a:spcPct val="107000"/>
              </a:lnSpc>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V-2 – „boční suchá nádrž“ ……………………..……   </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5. místo</a:t>
            </a:r>
          </a:p>
          <a:p>
            <a:pPr marL="342900" lvl="0" indent="-342900" algn="just">
              <a:lnSpc>
                <a:spcPct val="107000"/>
              </a:lnSpc>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V-3– „boční suchá nádrž“ s manipulací objemu ……  </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 místo</a:t>
            </a:r>
          </a:p>
          <a:p>
            <a:pPr marL="342900" lvl="0" indent="-342900" algn="just">
              <a:lnSpc>
                <a:spcPct val="107000"/>
              </a:lnSpc>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V-4 – „boční víceúčelová vodní nádrž“ ……………… </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 místo</a:t>
            </a:r>
          </a:p>
          <a:p>
            <a:pPr marL="342900" lvl="0" indent="-342900" algn="just">
              <a:lnSpc>
                <a:spcPct val="107000"/>
              </a:lnSpc>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V-5 – „průtočná suchá nádrž“ ……………………….. </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 místo</a:t>
            </a:r>
          </a:p>
          <a:p>
            <a:pPr marL="342900" lvl="0" indent="-342900" algn="just">
              <a:lnSpc>
                <a:spcPct val="107000"/>
              </a:lnSpc>
              <a:spcAft>
                <a:spcPts val="800"/>
              </a:spcAft>
              <a:buFont typeface="Wingdings" panose="05000000000000000000" pitchFamily="2" charset="2"/>
              <a:buChar char=""/>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V-6 – „průtočná víceúčelová vodní nádrž“ ………….. </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4. místo</a:t>
            </a:r>
          </a:p>
        </p:txBody>
      </p:sp>
      <p:sp>
        <p:nvSpPr>
          <p:cNvPr id="19" name="TextovéPole 18">
            <a:extLst>
              <a:ext uri="{FF2B5EF4-FFF2-40B4-BE49-F238E27FC236}">
                <a16:creationId xmlns:a16="http://schemas.microsoft.com/office/drawing/2014/main" id="{F6147456-0413-4D2B-9452-DC2735DBB31A}"/>
              </a:ext>
            </a:extLst>
          </p:cNvPr>
          <p:cNvSpPr txBox="1"/>
          <p:nvPr/>
        </p:nvSpPr>
        <p:spPr>
          <a:xfrm>
            <a:off x="7192870" y="12011434"/>
            <a:ext cx="17194305" cy="2123658"/>
          </a:xfrm>
          <a:prstGeom prst="rect">
            <a:avLst/>
          </a:prstGeom>
          <a:noFill/>
        </p:spPr>
        <p:txBody>
          <a:bodyPr wrap="square" rtlCol="0">
            <a:spAutoFit/>
          </a:bodyPr>
          <a:lstStyle/>
          <a:p>
            <a:pPr algn="ct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Na základě preferencí MŽP a Ministerstva zdravotnictví, v souladu s Programovým prohlášením vlády a následné dohody mezi </a:t>
            </a:r>
            <a:r>
              <a:rPr lang="cs-CZ" sz="32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MZe</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 MŽP se zohledněním stanoviska obcí </a:t>
            </a:r>
            <a:r>
              <a:rPr lang="cs-CZ"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byla navržena</a:t>
            </a: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br>
            <a:r>
              <a:rPr lang="cs-CZ"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 realizaci druhá nejlépe varianta V3 –boční suchá nádrž s manipulovatelným objektem.</a:t>
            </a:r>
            <a:endParaRPr lang="cs-CZ"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cs-CZ" sz="36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5CCBF6C-0FE7-49F4-B736-6E082593C0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213" y="1376436"/>
            <a:ext cx="6579092" cy="924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DD5E105-4B3F-4C09-BED4-14E2DA56D13B}"/>
              </a:ext>
            </a:extLst>
          </p:cNvPr>
          <p:cNvPicPr>
            <a:picLocks noChangeAspect="1" noChangeArrowheads="1"/>
          </p:cNvPicPr>
          <p:nvPr/>
        </p:nvPicPr>
        <p:blipFill>
          <a:blip r:embed="rId3" cstate="print"/>
          <a:srcRect l="469" t="50734" r="469"/>
          <a:stretch>
            <a:fillRect/>
          </a:stretch>
        </p:blipFill>
        <p:spPr bwMode="auto">
          <a:xfrm>
            <a:off x="7043536" y="6000949"/>
            <a:ext cx="6709300" cy="4595210"/>
          </a:xfrm>
          <a:prstGeom prst="rect">
            <a:avLst/>
          </a:prstGeom>
          <a:noFill/>
          <a:ln w="9525">
            <a:noFill/>
            <a:miter lim="800000"/>
            <a:headEnd/>
            <a:tailEnd/>
          </a:ln>
        </p:spPr>
      </p:pic>
      <p:pic>
        <p:nvPicPr>
          <p:cNvPr id="7" name="Picture 3">
            <a:extLst>
              <a:ext uri="{FF2B5EF4-FFF2-40B4-BE49-F238E27FC236}">
                <a16:creationId xmlns:a16="http://schemas.microsoft.com/office/drawing/2014/main" id="{6318D056-347C-4155-9B4A-147D093217C6}"/>
              </a:ext>
            </a:extLst>
          </p:cNvPr>
          <p:cNvPicPr>
            <a:picLocks noChangeAspect="1" noChangeArrowheads="1"/>
          </p:cNvPicPr>
          <p:nvPr/>
        </p:nvPicPr>
        <p:blipFill>
          <a:blip r:embed="rId3" cstate="print"/>
          <a:srcRect l="469" r="469" b="50734"/>
          <a:stretch>
            <a:fillRect/>
          </a:stretch>
        </p:blipFill>
        <p:spPr bwMode="auto">
          <a:xfrm>
            <a:off x="6999412" y="1376437"/>
            <a:ext cx="6579092" cy="4505792"/>
          </a:xfrm>
          <a:prstGeom prst="rect">
            <a:avLst/>
          </a:prstGeom>
          <a:noFill/>
          <a:ln w="9525">
            <a:noFill/>
            <a:miter lim="800000"/>
            <a:headEnd/>
            <a:tailEnd/>
          </a:ln>
        </p:spPr>
      </p:pic>
      <p:pic>
        <p:nvPicPr>
          <p:cNvPr id="9" name="Picture 3">
            <a:extLst>
              <a:ext uri="{FF2B5EF4-FFF2-40B4-BE49-F238E27FC236}">
                <a16:creationId xmlns:a16="http://schemas.microsoft.com/office/drawing/2014/main" id="{F89EE146-DED3-4BF4-9B6A-5A43E71057BA}"/>
              </a:ext>
            </a:extLst>
          </p:cNvPr>
          <p:cNvPicPr>
            <a:picLocks noChangeAspect="1" noChangeArrowheads="1"/>
          </p:cNvPicPr>
          <p:nvPr/>
        </p:nvPicPr>
        <p:blipFill>
          <a:blip r:embed="rId4" cstate="print"/>
          <a:srcRect b="51121"/>
          <a:stretch>
            <a:fillRect/>
          </a:stretch>
        </p:blipFill>
        <p:spPr bwMode="auto">
          <a:xfrm>
            <a:off x="13988989" y="1376437"/>
            <a:ext cx="6709301" cy="4551481"/>
          </a:xfrm>
          <a:prstGeom prst="rect">
            <a:avLst/>
          </a:prstGeom>
          <a:noFill/>
          <a:ln w="9525">
            <a:noFill/>
            <a:miter lim="800000"/>
            <a:headEnd/>
            <a:tailEnd/>
          </a:ln>
        </p:spPr>
      </p:pic>
      <p:pic>
        <p:nvPicPr>
          <p:cNvPr id="10" name="Picture 3">
            <a:extLst>
              <a:ext uri="{FF2B5EF4-FFF2-40B4-BE49-F238E27FC236}">
                <a16:creationId xmlns:a16="http://schemas.microsoft.com/office/drawing/2014/main" id="{9CA528B3-1B6A-40BF-AD1B-261699A70A7B}"/>
              </a:ext>
            </a:extLst>
          </p:cNvPr>
          <p:cNvPicPr>
            <a:picLocks noChangeAspect="1" noChangeArrowheads="1"/>
          </p:cNvPicPr>
          <p:nvPr/>
        </p:nvPicPr>
        <p:blipFill>
          <a:blip r:embed="rId4" cstate="print"/>
          <a:srcRect l="473" t="50439" b="682"/>
          <a:stretch>
            <a:fillRect/>
          </a:stretch>
        </p:blipFill>
        <p:spPr bwMode="auto">
          <a:xfrm>
            <a:off x="13988989" y="6049406"/>
            <a:ext cx="6709300" cy="4573445"/>
          </a:xfrm>
          <a:prstGeom prst="rect">
            <a:avLst/>
          </a:prstGeom>
          <a:noFill/>
          <a:ln w="9525">
            <a:noFill/>
            <a:miter lim="800000"/>
            <a:headEnd/>
            <a:tailEnd/>
          </a:ln>
        </p:spPr>
      </p:pic>
      <p:sp>
        <p:nvSpPr>
          <p:cNvPr id="2" name="TextovéPole 1">
            <a:extLst>
              <a:ext uri="{FF2B5EF4-FFF2-40B4-BE49-F238E27FC236}">
                <a16:creationId xmlns:a16="http://schemas.microsoft.com/office/drawing/2014/main" id="{29662E81-2D50-4698-A1EC-3CDAF5DC15D0}"/>
              </a:ext>
            </a:extLst>
          </p:cNvPr>
          <p:cNvSpPr txBox="1"/>
          <p:nvPr/>
        </p:nvSpPr>
        <p:spPr>
          <a:xfrm>
            <a:off x="20977412" y="3072337"/>
            <a:ext cx="2994212" cy="1938992"/>
          </a:xfrm>
          <a:prstGeom prst="rect">
            <a:avLst/>
          </a:prstGeom>
          <a:noFill/>
        </p:spPr>
        <p:txBody>
          <a:bodyPr wrap="square" rtlCol="0">
            <a:spAutoFit/>
          </a:bodyPr>
          <a:lstStyle/>
          <a:p>
            <a:pPr algn="ctr"/>
            <a:r>
              <a:rPr lang="cs-CZ" sz="6000" b="1" dirty="0">
                <a:solidFill>
                  <a:srgbClr val="C00000"/>
                </a:solidFill>
                <a:latin typeface="Times New Roman" panose="02020603050405020304" pitchFamily="18" charset="0"/>
                <a:cs typeface="Times New Roman" panose="02020603050405020304" pitchFamily="18" charset="0"/>
              </a:rPr>
              <a:t>Povodeň 2002</a:t>
            </a:r>
          </a:p>
        </p:txBody>
      </p:sp>
      <p:sp>
        <p:nvSpPr>
          <p:cNvPr id="11" name="TextovéPole 10">
            <a:extLst>
              <a:ext uri="{FF2B5EF4-FFF2-40B4-BE49-F238E27FC236}">
                <a16:creationId xmlns:a16="http://schemas.microsoft.com/office/drawing/2014/main" id="{92327DA6-A83B-43AB-9FA6-36C957DACAEF}"/>
              </a:ext>
            </a:extLst>
          </p:cNvPr>
          <p:cNvSpPr txBox="1"/>
          <p:nvPr/>
        </p:nvSpPr>
        <p:spPr>
          <a:xfrm>
            <a:off x="21043093" y="6858000"/>
            <a:ext cx="2862849" cy="2585323"/>
          </a:xfrm>
          <a:prstGeom prst="rect">
            <a:avLst/>
          </a:prstGeom>
          <a:noFill/>
        </p:spPr>
        <p:txBody>
          <a:bodyPr wrap="square" rtlCol="0">
            <a:spAutoFit/>
          </a:bodyPr>
          <a:lstStyle/>
          <a:p>
            <a:pPr algn="ctr"/>
            <a:r>
              <a:rPr lang="cs-CZ" sz="5400" b="1" dirty="0">
                <a:solidFill>
                  <a:schemeClr val="accent2">
                    <a:lumMod val="75000"/>
                  </a:schemeClr>
                </a:solidFill>
                <a:latin typeface="Times New Roman" panose="02020603050405020304" pitchFamily="18" charset="0"/>
                <a:cs typeface="Times New Roman" panose="02020603050405020304" pitchFamily="18" charset="0"/>
              </a:rPr>
              <a:t>Stav mimo povodeň</a:t>
            </a:r>
          </a:p>
        </p:txBody>
      </p:sp>
      <p:sp>
        <p:nvSpPr>
          <p:cNvPr id="12" name="TextovéPole 11">
            <a:extLst>
              <a:ext uri="{FF2B5EF4-FFF2-40B4-BE49-F238E27FC236}">
                <a16:creationId xmlns:a16="http://schemas.microsoft.com/office/drawing/2014/main" id="{4BF2D001-FCC2-40D3-AA2C-DC4A07F16DBC}"/>
              </a:ext>
            </a:extLst>
          </p:cNvPr>
          <p:cNvSpPr txBox="1"/>
          <p:nvPr/>
        </p:nvSpPr>
        <p:spPr>
          <a:xfrm>
            <a:off x="491842" y="11416233"/>
            <a:ext cx="20206447" cy="923330"/>
          </a:xfrm>
          <a:prstGeom prst="rect">
            <a:avLst/>
          </a:prstGeom>
          <a:noFill/>
        </p:spPr>
        <p:txBody>
          <a:bodyPr wrap="square" rtlCol="0">
            <a:spAutoFit/>
          </a:bodyPr>
          <a:lstStyle/>
          <a:p>
            <a:r>
              <a:rPr lang="cs-CZ" sz="5400" b="1" i="1" dirty="0">
                <a:solidFill>
                  <a:srgbClr val="0070C0"/>
                </a:solidFill>
                <a:latin typeface="Times New Roman" panose="02020603050405020304" pitchFamily="18" charset="0"/>
                <a:cs typeface="Times New Roman" panose="02020603050405020304" pitchFamily="18" charset="0"/>
              </a:rPr>
              <a:t>Ukázka našich „dostupných prostorů k rozlivům“ za extrémní povodně</a:t>
            </a:r>
          </a:p>
        </p:txBody>
      </p:sp>
      <p:sp>
        <p:nvSpPr>
          <p:cNvPr id="13" name="TextovéPole 12">
            <a:extLst>
              <a:ext uri="{FF2B5EF4-FFF2-40B4-BE49-F238E27FC236}">
                <a16:creationId xmlns:a16="http://schemas.microsoft.com/office/drawing/2014/main" id="{99F49CB9-68AD-41F7-BBCC-A51CBB531771}"/>
              </a:ext>
            </a:extLst>
          </p:cNvPr>
          <p:cNvSpPr txBox="1"/>
          <p:nvPr/>
        </p:nvSpPr>
        <p:spPr>
          <a:xfrm>
            <a:off x="3478306" y="10058400"/>
            <a:ext cx="3220426" cy="376518"/>
          </a:xfrm>
          <a:prstGeom prst="rect">
            <a:avLst/>
          </a:prstGeom>
          <a:noFill/>
        </p:spPr>
        <p:txBody>
          <a:bodyPr wrap="square" rtlCol="0">
            <a:spAutoFit/>
          </a:bodyPr>
          <a:lstStyle/>
          <a:p>
            <a:r>
              <a:rPr lang="cs-CZ" sz="1800" b="1">
                <a:solidFill>
                  <a:schemeClr val="accent5">
                    <a:lumMod val="60000"/>
                    <a:lumOff val="40000"/>
                  </a:schemeClr>
                </a:solidFill>
              </a:rPr>
              <a:t>Obec Počáply v Polabí</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404660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613647"/>
            <a:ext cx="12568518" cy="4464423"/>
          </a:xfrm>
        </p:spPr>
        <p:txBody>
          <a:bodyPr>
            <a:normAutofit fontScale="90000"/>
          </a:bodyPr>
          <a:lstStyle/>
          <a:p>
            <a:pPr algn="ctr"/>
            <a:br>
              <a:rPr lang="cs-CZ" sz="5600" dirty="0">
                <a:solidFill>
                  <a:srgbClr val="CC0000"/>
                </a:solidFill>
                <a:effectLst>
                  <a:outerShdw blurRad="38100" dist="38100" dir="2700000" algn="tl">
                    <a:srgbClr val="C0C0C0"/>
                  </a:outerShdw>
                </a:effectLst>
                <a:latin typeface="Times New Roman" charset="0"/>
              </a:rPr>
            </a:br>
            <a:br>
              <a:rPr lang="cs-CZ" sz="5600" dirty="0">
                <a:solidFill>
                  <a:srgbClr val="CC0000"/>
                </a:solidFill>
                <a:effectLst>
                  <a:outerShdw blurRad="38100" dist="38100" dir="2700000" algn="tl">
                    <a:srgbClr val="C0C0C0"/>
                  </a:outerShdw>
                </a:effectLst>
                <a:latin typeface="Times New Roman" charset="0"/>
              </a:rPr>
            </a:br>
            <a:br>
              <a:rPr lang="cs-CZ" sz="5600" dirty="0">
                <a:solidFill>
                  <a:srgbClr val="CC0000"/>
                </a:solidFill>
                <a:effectLst>
                  <a:outerShdw blurRad="38100" dist="38100" dir="2700000" algn="tl">
                    <a:srgbClr val="C0C0C0"/>
                  </a:outerShdw>
                </a:effectLst>
                <a:latin typeface="Times New Roman" charset="0"/>
              </a:rPr>
            </a:br>
            <a:br>
              <a:rPr lang="cs-CZ" dirty="0">
                <a:solidFill>
                  <a:srgbClr val="CC0000"/>
                </a:solidFill>
                <a:effectLst>
                  <a:outerShdw blurRad="38100" dist="38100" dir="2700000" algn="tl">
                    <a:srgbClr val="C0C0C0"/>
                  </a:outerShdw>
                </a:effectLst>
                <a:latin typeface="Times New Roman" charset="0"/>
              </a:rPr>
            </a:br>
            <a:r>
              <a:rPr lang="cs-CZ" sz="4000" dirty="0">
                <a:solidFill>
                  <a:srgbClr val="002060"/>
                </a:solidFill>
                <a:effectLst>
                  <a:outerShdw blurRad="38100" dist="38100" dir="2700000" algn="tl">
                    <a:srgbClr val="C0C0C0"/>
                  </a:outerShdw>
                </a:effectLst>
                <a:latin typeface="Times New Roman" charset="0"/>
              </a:rPr>
              <a:t>Technická a netechnická </a:t>
            </a:r>
            <a:br>
              <a:rPr lang="cs-CZ" sz="4000" dirty="0">
                <a:solidFill>
                  <a:srgbClr val="002060"/>
                </a:solidFill>
                <a:effectLst>
                  <a:outerShdw blurRad="38100" dist="38100" dir="2700000" algn="tl">
                    <a:srgbClr val="C0C0C0"/>
                  </a:outerShdw>
                </a:effectLst>
                <a:latin typeface="Times New Roman" charset="0"/>
              </a:rPr>
            </a:br>
            <a:r>
              <a:rPr lang="cs-CZ" sz="4000" dirty="0">
                <a:solidFill>
                  <a:srgbClr val="002060"/>
                </a:solidFill>
                <a:effectLst>
                  <a:outerShdw blurRad="38100" dist="38100" dir="2700000" algn="tl">
                    <a:srgbClr val="C0C0C0"/>
                  </a:outerShdw>
                </a:effectLst>
                <a:latin typeface="Times New Roman" charset="0"/>
              </a:rPr>
              <a:t>opatření prevence povodní </a:t>
            </a:r>
            <a:br>
              <a:rPr lang="cs-CZ" sz="4000" dirty="0">
                <a:solidFill>
                  <a:srgbClr val="002060"/>
                </a:solidFill>
                <a:effectLst>
                  <a:outerShdw blurRad="38100" dist="38100" dir="2700000" algn="tl">
                    <a:srgbClr val="C0C0C0"/>
                  </a:outerShdw>
                </a:effectLst>
                <a:latin typeface="Times New Roman" charset="0"/>
              </a:rPr>
            </a:br>
            <a:r>
              <a:rPr lang="cs-CZ" sz="4000" dirty="0">
                <a:solidFill>
                  <a:srgbClr val="002060"/>
                </a:solidFill>
                <a:effectLst>
                  <a:outerShdw blurRad="38100" dist="38100" dir="2700000" algn="tl">
                    <a:srgbClr val="C0C0C0"/>
                  </a:outerShdw>
                </a:effectLst>
                <a:latin typeface="Times New Roman" charset="0"/>
              </a:rPr>
              <a:t>(analýza v povodí Rýna Prof. M. </a:t>
            </a:r>
            <a:r>
              <a:rPr lang="cs-CZ" sz="4000" dirty="0" err="1">
                <a:solidFill>
                  <a:srgbClr val="002060"/>
                </a:solidFill>
                <a:effectLst>
                  <a:outerShdw blurRad="38100" dist="38100" dir="2700000" algn="tl">
                    <a:srgbClr val="C0C0C0"/>
                  </a:outerShdw>
                </a:effectLst>
                <a:latin typeface="Times New Roman" charset="0"/>
              </a:rPr>
              <a:t>Disse</a:t>
            </a:r>
            <a:r>
              <a:rPr lang="cs-CZ" sz="4000" dirty="0">
                <a:solidFill>
                  <a:srgbClr val="002060"/>
                </a:solidFill>
                <a:effectLst>
                  <a:outerShdw blurRad="38100" dist="38100" dir="2700000" algn="tl">
                    <a:srgbClr val="C0C0C0"/>
                  </a:outerShdw>
                </a:effectLst>
                <a:latin typeface="Times New Roman" charset="0"/>
              </a:rPr>
              <a:t>)</a:t>
            </a:r>
            <a:br>
              <a:rPr lang="cs-CZ" sz="4000" dirty="0">
                <a:solidFill>
                  <a:srgbClr val="002060"/>
                </a:solidFill>
                <a:effectLst>
                  <a:outerShdw blurRad="38100" dist="38100" dir="2700000" algn="tl">
                    <a:srgbClr val="C0C0C0"/>
                  </a:outerShdw>
                </a:effectLst>
                <a:latin typeface="Times New Roman" charset="0"/>
              </a:rPr>
            </a:br>
            <a:endParaRPr lang="cs-CZ" sz="4000" dirty="0">
              <a:solidFill>
                <a:srgbClr val="002060"/>
              </a:solidFill>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1926045134"/>
              </p:ext>
            </p:extLst>
          </p:nvPr>
        </p:nvGraphicFramePr>
        <p:xfrm>
          <a:off x="396035" y="2850776"/>
          <a:ext cx="12172483" cy="7942732"/>
        </p:xfrm>
        <a:graphic>
          <a:graphicData uri="http://schemas.openxmlformats.org/drawingml/2006/table">
            <a:tbl>
              <a:tblPr firstRow="1" bandRow="1">
                <a:tableStyleId>{5C22544A-7EE6-4342-B048-85BDC9FD1C3A}</a:tableStyleId>
              </a:tblPr>
              <a:tblGrid>
                <a:gridCol w="4964859">
                  <a:extLst>
                    <a:ext uri="{9D8B030D-6E8A-4147-A177-3AD203B41FA5}">
                      <a16:colId xmlns:a16="http://schemas.microsoft.com/office/drawing/2014/main" val="20000"/>
                    </a:ext>
                  </a:extLst>
                </a:gridCol>
                <a:gridCol w="2707341">
                  <a:extLst>
                    <a:ext uri="{9D8B030D-6E8A-4147-A177-3AD203B41FA5}">
                      <a16:colId xmlns:a16="http://schemas.microsoft.com/office/drawing/2014/main" val="20001"/>
                    </a:ext>
                  </a:extLst>
                </a:gridCol>
                <a:gridCol w="4500283">
                  <a:extLst>
                    <a:ext uri="{9D8B030D-6E8A-4147-A177-3AD203B41FA5}">
                      <a16:colId xmlns:a16="http://schemas.microsoft.com/office/drawing/2014/main" val="20002"/>
                    </a:ext>
                  </a:extLst>
                </a:gridCol>
              </a:tblGrid>
              <a:tr h="1021979">
                <a:tc>
                  <a:txBody>
                    <a:bodyPr/>
                    <a:lstStyle/>
                    <a:p>
                      <a:endParaRPr lang="cs-CZ" sz="3600"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r>
                        <a:rPr lang="cs-CZ" sz="3600" dirty="0">
                          <a:solidFill>
                            <a:srgbClr val="C00000"/>
                          </a:solidFill>
                          <a:latin typeface="Times New Roman" panose="02020603050405020304" pitchFamily="18" charset="0"/>
                          <a:cs typeface="Times New Roman" panose="02020603050405020304" pitchFamily="18" charset="0"/>
                        </a:rPr>
                        <a:t>mld. EURO</a:t>
                      </a:r>
                    </a:p>
                  </a:txBody>
                  <a:tcPr marL="182880" marR="182880" marT="91440" marB="91440" anchor="ctr"/>
                </a:tc>
                <a:tc>
                  <a:txBody>
                    <a:bodyPr/>
                    <a:lstStyle/>
                    <a:p>
                      <a:pPr algn="ctr"/>
                      <a:r>
                        <a:rPr lang="cs-CZ" sz="3600" dirty="0">
                          <a:solidFill>
                            <a:srgbClr val="C00000"/>
                          </a:solidFill>
                          <a:latin typeface="Times New Roman" panose="02020603050405020304" pitchFamily="18" charset="0"/>
                          <a:cs typeface="Times New Roman" panose="02020603050405020304" pitchFamily="18" charset="0"/>
                        </a:rPr>
                        <a:t>Snížení hladiny</a:t>
                      </a:r>
                      <a:br>
                        <a:rPr lang="cs-CZ" sz="3600" dirty="0">
                          <a:solidFill>
                            <a:srgbClr val="C00000"/>
                          </a:solidFill>
                          <a:latin typeface="Times New Roman" panose="02020603050405020304" pitchFamily="18" charset="0"/>
                          <a:cs typeface="Times New Roman" panose="02020603050405020304" pitchFamily="18" charset="0"/>
                        </a:rPr>
                      </a:br>
                      <a:r>
                        <a:rPr lang="cs-CZ" sz="3600" dirty="0">
                          <a:solidFill>
                            <a:srgbClr val="C00000"/>
                          </a:solidFill>
                          <a:latin typeface="Times New Roman" panose="02020603050405020304" pitchFamily="18" charset="0"/>
                          <a:cs typeface="Times New Roman" panose="02020603050405020304" pitchFamily="18" charset="0"/>
                        </a:rPr>
                        <a:t>povodně cm</a:t>
                      </a:r>
                    </a:p>
                  </a:txBody>
                  <a:tcPr marL="182880" marR="182880" marT="91440" marB="91440" anchor="ctr"/>
                </a:tc>
                <a:extLst>
                  <a:ext uri="{0D108BD9-81ED-4DB2-BD59-A6C34878D82A}">
                    <a16:rowId xmlns:a16="http://schemas.microsoft.com/office/drawing/2014/main" val="10000"/>
                  </a:ext>
                </a:extLst>
              </a:tr>
              <a:tr h="679292">
                <a:tc>
                  <a:txBody>
                    <a:bodyPr/>
                    <a:lstStyle/>
                    <a:p>
                      <a:r>
                        <a:rPr lang="cs-CZ" sz="3600" b="1" dirty="0">
                          <a:solidFill>
                            <a:srgbClr val="C00000"/>
                          </a:solidFill>
                          <a:latin typeface="Times New Roman" panose="02020603050405020304" pitchFamily="18" charset="0"/>
                          <a:cs typeface="Times New Roman" panose="02020603050405020304" pitchFamily="18" charset="0"/>
                        </a:rPr>
                        <a:t>Přírodě blízká prospěšná opatření</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8,4</a:t>
                      </a:r>
                    </a:p>
                  </a:txBody>
                  <a:tcPr marL="182880" marR="182880" marT="91440" marB="91440" anchor="ctr"/>
                </a:tc>
                <a:tc>
                  <a:txBody>
                    <a:bodyPr/>
                    <a:lstStyle/>
                    <a:p>
                      <a:pPr algn="ctr"/>
                      <a:r>
                        <a:rPr lang="cs-CZ" sz="3600" b="1" dirty="0">
                          <a:solidFill>
                            <a:srgbClr val="C00000"/>
                          </a:solidFill>
                          <a:latin typeface="Times New Roman" panose="02020603050405020304" pitchFamily="18" charset="0"/>
                          <a:cs typeface="Times New Roman" panose="02020603050405020304" pitchFamily="18" charset="0"/>
                        </a:rPr>
                        <a:t> - 10</a:t>
                      </a:r>
                    </a:p>
                  </a:txBody>
                  <a:tcPr marL="182880" marR="182880" marT="91440" marB="91440" anchor="ctr"/>
                </a:tc>
                <a:extLst>
                  <a:ext uri="{0D108BD9-81ED-4DB2-BD59-A6C34878D82A}">
                    <a16:rowId xmlns:a16="http://schemas.microsoft.com/office/drawing/2014/main" val="10001"/>
                  </a:ext>
                </a:extLst>
              </a:tr>
              <a:tr h="727042">
                <a:tc>
                  <a:txBody>
                    <a:bodyPr/>
                    <a:lstStyle/>
                    <a:p>
                      <a:r>
                        <a:rPr lang="cs-CZ" sz="3600" b="1" dirty="0">
                          <a:solidFill>
                            <a:srgbClr val="C00000"/>
                          </a:solidFill>
                          <a:latin typeface="Times New Roman" panose="02020603050405020304" pitchFamily="18" charset="0"/>
                          <a:cs typeface="Times New Roman" panose="02020603050405020304" pitchFamily="18" charset="0"/>
                        </a:rPr>
                        <a:t>Reaktivace záplavových území</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1,45</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-(15 až 25)</a:t>
                      </a:r>
                    </a:p>
                  </a:txBody>
                  <a:tcPr marL="182880" marR="182880" marT="91440" marB="91440" anchor="ctr"/>
                </a:tc>
                <a:extLst>
                  <a:ext uri="{0D108BD9-81ED-4DB2-BD59-A6C34878D82A}">
                    <a16:rowId xmlns:a16="http://schemas.microsoft.com/office/drawing/2014/main" val="10002"/>
                  </a:ext>
                </a:extLst>
              </a:tr>
              <a:tr h="579030">
                <a:tc>
                  <a:txBody>
                    <a:bodyPr/>
                    <a:lstStyle/>
                    <a:p>
                      <a:r>
                        <a:rPr lang="cs-CZ" sz="3600" b="1" dirty="0">
                          <a:solidFill>
                            <a:srgbClr val="C00000"/>
                          </a:solidFill>
                          <a:latin typeface="Times New Roman" panose="02020603050405020304" pitchFamily="18" charset="0"/>
                          <a:cs typeface="Times New Roman" panose="02020603050405020304" pitchFamily="18" charset="0"/>
                        </a:rPr>
                        <a:t>Technické zadržování povodně</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0,96</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-(45 až 60)</a:t>
                      </a:r>
                    </a:p>
                  </a:txBody>
                  <a:tcPr marL="182880" marR="182880" marT="91440" marB="91440" anchor="ctr"/>
                </a:tc>
                <a:extLst>
                  <a:ext uri="{0D108BD9-81ED-4DB2-BD59-A6C34878D82A}">
                    <a16:rowId xmlns:a16="http://schemas.microsoft.com/office/drawing/2014/main" val="10003"/>
                  </a:ext>
                </a:extLst>
              </a:tr>
              <a:tr h="0">
                <a:tc>
                  <a:txBody>
                    <a:bodyPr/>
                    <a:lstStyle/>
                    <a:p>
                      <a:r>
                        <a:rPr lang="cs-CZ" sz="3600" b="1" dirty="0">
                          <a:solidFill>
                            <a:srgbClr val="C00000"/>
                          </a:solidFill>
                          <a:latin typeface="Times New Roman" panose="02020603050405020304" pitchFamily="18" charset="0"/>
                          <a:cs typeface="Times New Roman" panose="02020603050405020304" pitchFamily="18" charset="0"/>
                        </a:rPr>
                        <a:t>Úpravy </a:t>
                      </a:r>
                      <a:r>
                        <a:rPr lang="cs-CZ" sz="3600" b="1" dirty="0" err="1">
                          <a:solidFill>
                            <a:srgbClr val="C00000"/>
                          </a:solidFill>
                          <a:latin typeface="Times New Roman" panose="02020603050405020304" pitchFamily="18" charset="0"/>
                          <a:cs typeface="Times New Roman" panose="02020603050405020304" pitchFamily="18" charset="0"/>
                        </a:rPr>
                        <a:t>ohrázování</a:t>
                      </a:r>
                      <a:endParaRPr lang="cs-CZ" sz="3600" b="1" dirty="0">
                        <a:solidFill>
                          <a:srgbClr val="C00000"/>
                        </a:solidFill>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1,42</a:t>
                      </a:r>
                    </a:p>
                  </a:txBody>
                  <a:tcPr marL="182880" marR="182880" marT="91440" marB="91440" anchor="ctr"/>
                </a:tc>
                <a:tc>
                  <a:txBody>
                    <a:bodyPr/>
                    <a:lstStyle/>
                    <a:p>
                      <a:pPr algn="ctr"/>
                      <a:r>
                        <a:rPr lang="cs-CZ" sz="3600" b="1" dirty="0">
                          <a:solidFill>
                            <a:srgbClr val="C00000"/>
                          </a:solidFill>
                          <a:latin typeface="Times New Roman" panose="02020603050405020304" pitchFamily="18" charset="0"/>
                          <a:cs typeface="Times New Roman" panose="02020603050405020304" pitchFamily="18" charset="0"/>
                        </a:rPr>
                        <a:t>Zvýšená</a:t>
                      </a:r>
                    </a:p>
                    <a:p>
                      <a:pPr algn="ctr"/>
                      <a:r>
                        <a:rPr lang="cs-CZ" sz="3600" b="1" dirty="0">
                          <a:solidFill>
                            <a:srgbClr val="C00000"/>
                          </a:solidFill>
                          <a:latin typeface="Times New Roman" panose="02020603050405020304" pitchFamily="18" charset="0"/>
                          <a:cs typeface="Times New Roman" panose="02020603050405020304" pitchFamily="18" charset="0"/>
                        </a:rPr>
                        <a:t>bezpečnost</a:t>
                      </a:r>
                    </a:p>
                  </a:txBody>
                  <a:tcPr marL="182880" marR="182880" marT="91440" marB="91440" anchor="ctr"/>
                </a:tc>
                <a:extLst>
                  <a:ext uri="{0D108BD9-81ED-4DB2-BD59-A6C34878D82A}">
                    <a16:rowId xmlns:a16="http://schemas.microsoft.com/office/drawing/2014/main" val="10004"/>
                  </a:ext>
                </a:extLst>
              </a:tr>
              <a:tr h="640151">
                <a:tc>
                  <a:txBody>
                    <a:bodyPr/>
                    <a:lstStyle/>
                    <a:p>
                      <a:r>
                        <a:rPr lang="cs-CZ" sz="3600" b="1" dirty="0">
                          <a:solidFill>
                            <a:srgbClr val="C00000"/>
                          </a:solidFill>
                          <a:latin typeface="Times New Roman" panose="02020603050405020304" pitchFamily="18" charset="0"/>
                          <a:cs typeface="Times New Roman" panose="02020603050405020304" pitchFamily="18" charset="0"/>
                        </a:rPr>
                        <a:t>Územní plány</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0,06</a:t>
                      </a:r>
                    </a:p>
                  </a:txBody>
                  <a:tcPr marL="182880" marR="182880" marT="91440" marB="91440" anchor="ctr"/>
                </a:tc>
                <a:tc>
                  <a:txBody>
                    <a:bodyPr/>
                    <a:lstStyle/>
                    <a:p>
                      <a:pPr algn="ctr"/>
                      <a:r>
                        <a:rPr lang="cs-CZ" sz="3600" b="1" dirty="0">
                          <a:solidFill>
                            <a:srgbClr val="C00000"/>
                          </a:solidFill>
                          <a:latin typeface="Times New Roman" panose="02020603050405020304" pitchFamily="18" charset="0"/>
                          <a:cs typeface="Times New Roman" panose="02020603050405020304" pitchFamily="18" charset="0"/>
                        </a:rPr>
                        <a:t>Indikace rizik</a:t>
                      </a:r>
                    </a:p>
                  </a:txBody>
                  <a:tcPr marL="182880" marR="182880" marT="91440" marB="91440" anchor="ctr"/>
                </a:tc>
                <a:extLst>
                  <a:ext uri="{0D108BD9-81ED-4DB2-BD59-A6C34878D82A}">
                    <a16:rowId xmlns:a16="http://schemas.microsoft.com/office/drawing/2014/main" val="10005"/>
                  </a:ext>
                </a:extLst>
              </a:tr>
              <a:tr h="810412">
                <a:tc>
                  <a:txBody>
                    <a:bodyPr/>
                    <a:lstStyle/>
                    <a:p>
                      <a:r>
                        <a:rPr lang="cs-CZ" sz="3600" b="1" dirty="0">
                          <a:solidFill>
                            <a:srgbClr val="C00000"/>
                          </a:solidFill>
                          <a:latin typeface="Times New Roman" panose="02020603050405020304" pitchFamily="18" charset="0"/>
                          <a:cs typeface="Times New Roman" panose="02020603050405020304" pitchFamily="18" charset="0"/>
                        </a:rPr>
                        <a:t> Předpověď</a:t>
                      </a:r>
                    </a:p>
                  </a:txBody>
                  <a:tcPr marL="182880" marR="182880" marT="91440" marB="91440" anchor="ctr"/>
                </a:tc>
                <a:tc>
                  <a:txBody>
                    <a:bodyPr/>
                    <a:lstStyle/>
                    <a:p>
                      <a:pPr algn="ctr"/>
                      <a:r>
                        <a:rPr lang="cs-CZ"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0,012</a:t>
                      </a:r>
                    </a:p>
                  </a:txBody>
                  <a:tcPr marL="182880" marR="182880" marT="91440" marB="91440" anchor="ctr"/>
                </a:tc>
                <a:tc>
                  <a:txBody>
                    <a:bodyPr/>
                    <a:lstStyle/>
                    <a:p>
                      <a:pPr algn="ctr"/>
                      <a:r>
                        <a:rPr lang="cs-CZ" sz="3600" b="1" dirty="0">
                          <a:solidFill>
                            <a:srgbClr val="C00000"/>
                          </a:solidFill>
                          <a:latin typeface="Times New Roman" panose="02020603050405020304" pitchFamily="18" charset="0"/>
                          <a:cs typeface="Times New Roman" panose="02020603050405020304" pitchFamily="18" charset="0"/>
                        </a:rPr>
                        <a:t>Kvalitní varování</a:t>
                      </a:r>
                    </a:p>
                  </a:txBody>
                  <a:tcPr marL="182880" marR="182880" marT="91440" marB="91440" anchor="ctr"/>
                </a:tc>
                <a:extLst>
                  <a:ext uri="{0D108BD9-81ED-4DB2-BD59-A6C34878D82A}">
                    <a16:rowId xmlns:a16="http://schemas.microsoft.com/office/drawing/2014/main" val="10006"/>
                  </a:ext>
                </a:extLst>
              </a:tr>
            </a:tbl>
          </a:graphicData>
        </a:graphic>
      </p:graphicFrame>
      <p:sp>
        <p:nvSpPr>
          <p:cNvPr id="3" name="TextovéPole 2">
            <a:extLst>
              <a:ext uri="{FF2B5EF4-FFF2-40B4-BE49-F238E27FC236}">
                <a16:creationId xmlns:a16="http://schemas.microsoft.com/office/drawing/2014/main" id="{4DCB911E-80B1-4ACE-A6FD-12924A711181}"/>
              </a:ext>
            </a:extLst>
          </p:cNvPr>
          <p:cNvSpPr txBox="1"/>
          <p:nvPr/>
        </p:nvSpPr>
        <p:spPr>
          <a:xfrm>
            <a:off x="12801600" y="0"/>
            <a:ext cx="11189540" cy="17727930"/>
          </a:xfrm>
          <a:prstGeom prst="rect">
            <a:avLst/>
          </a:prstGeom>
          <a:noFill/>
        </p:spPr>
        <p:txBody>
          <a:bodyPr wrap="square" rtlCol="0">
            <a:spAutoFit/>
          </a:bodyPr>
          <a:lstStyle/>
          <a:p>
            <a:pPr>
              <a:buClr>
                <a:srgbClr val="00B050"/>
              </a:buClr>
            </a:pPr>
            <a:r>
              <a:rPr lang="cs-CZ" sz="32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Proč trvají rozpory mezi vodohospodáři a ochránci životního prostředí při rozhodování o protipovodňových opatření ??</a:t>
            </a:r>
          </a:p>
          <a:p>
            <a:pPr>
              <a:buClr>
                <a:srgbClr val="00B050"/>
              </a:buClr>
            </a:pPr>
            <a:endPar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indent="-457200">
              <a:buClr>
                <a:srgbClr val="C00000"/>
              </a:buClr>
              <a:buFont typeface="Arial" panose="020B0604020202020204" pitchFamily="34" charset="0"/>
              <a:buChar char="•"/>
            </a:pP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Volání po rozlivech v údolních nivách: Téměř nelze realizovat, údolní nivy silně osídlené, přestěhování majetků </a:t>
            </a:r>
            <a:b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přesun obyvatel jinam je nereálnou iluzí …. </a:t>
            </a:r>
          </a:p>
          <a:p>
            <a:pPr marL="457200" indent="-457200">
              <a:buClr>
                <a:srgbClr val="C00000"/>
              </a:buClr>
              <a:buFont typeface="Arial" panose="020B0604020202020204" pitchFamily="34" charset="0"/>
              <a:buChar char="•"/>
            </a:pP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Zlepšení stavu krajiny a hospodaření s půdou: Jistě, vodohospodáři podporují. </a:t>
            </a:r>
            <a:r>
              <a:rPr lang="cs-CZ" sz="3000" b="1" dirty="0">
                <a:solidFill>
                  <a:srgbClr val="2709D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ALE co bychom vlastně potřebovali od krajiny pro omezení obou hydrologických extrémů???</a:t>
            </a:r>
          </a:p>
          <a:p>
            <a:pPr marL="457200" indent="-457200">
              <a:buClr>
                <a:srgbClr val="C00000"/>
              </a:buClr>
              <a:buFont typeface="Arial" panose="020B0604020202020204" pitchFamily="34" charset="0"/>
              <a:buChar char="•"/>
            </a:pP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Zpomalení a snížení povrchového odtoku včetně omezení eroze: Jistě obecná shoda všech. </a:t>
            </a:r>
          </a:p>
          <a:p>
            <a:pPr marL="457200" indent="-457200">
              <a:buClr>
                <a:srgbClr val="C00000"/>
              </a:buClr>
              <a:buFont typeface="Arial" panose="020B0604020202020204" pitchFamily="34" charset="0"/>
              <a:buChar char="•"/>
            </a:pP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Chceme tedy, aby půdní profil byl připraven zachytit dopadající srážky „volným prostorem“? Ale očekává se, aby půdní profil, kde údajně chybí 30 % vláhy, byl zaplněn a vegetace přečkala sucha. Pak se ovšem povrchový odtok urychlí,  „volný“ prostor nebude.</a:t>
            </a:r>
          </a:p>
          <a:p>
            <a:pPr marL="457200" indent="-457200">
              <a:buClr>
                <a:srgbClr val="C00000"/>
              </a:buClr>
              <a:buFont typeface="Arial" panose="020B0604020202020204" pitchFamily="34" charset="0"/>
              <a:buChar char="•"/>
            </a:pPr>
            <a:r>
              <a:rPr lang="cs-CZ" sz="3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Chceme, aby vznikly tůně a mokřady, které vodu v krajině zadrží… Ano lokálně, velmi podpoří biodiverzitu…ale nesmí být delší období sucha, protože vyschnou a hlavně nijak neřeší nedostatek vody (ve vodních tocích, pro hospodářské účely). Budou-li dostatečně naplněny, pak vyšší úhrn srážek nezadrží, opět podpoří povrchový odtok….</a:t>
            </a:r>
          </a:p>
          <a:p>
            <a:pPr>
              <a:buClr>
                <a:srgbClr val="00B050"/>
              </a:buClr>
            </a:pPr>
            <a:endParaRPr lang="cs-CZ"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buClr>
                <a:srgbClr val="00B050"/>
              </a:buClr>
            </a:pPr>
            <a:r>
              <a:rPr lang="cs-CZ" sz="32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„Pufrování“ hydrologických podmínek krajinou je evidentně obtížná disciplína,  závislá na rovnoměrnosti srážek….</a:t>
            </a:r>
            <a:br>
              <a:rPr lang="cs-CZ" sz="32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cs-CZ" sz="3200" b="1" dirty="0">
              <a:solidFill>
                <a:schemeClr val="accent2">
                  <a:lumMod val="75000"/>
                </a:schemeClr>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B050"/>
              </a:buClr>
              <a:buFont typeface="Wingdings" panose="05000000000000000000" pitchFamily="2" charset="2"/>
              <a:buChar char="v"/>
            </a:pPr>
            <a:endParaRPr lang="cs-CZ" b="1" dirty="0">
              <a:solidFill>
                <a:srgbClr val="00B050"/>
              </a:solidFill>
              <a:effectLst>
                <a:outerShdw blurRad="38100" dist="38100" dir="2700000" algn="tl">
                  <a:srgbClr val="000000">
                    <a:alpha val="43137"/>
                  </a:srgbClr>
                </a:outerShdw>
              </a:effectLst>
              <a:latin typeface="+mj-lt"/>
            </a:endParaRPr>
          </a:p>
          <a:p>
            <a:pPr>
              <a:buClr>
                <a:srgbClr val="0000FF"/>
              </a:buClr>
            </a:pPr>
            <a:endParaRPr lang="cs-CZ" sz="800" b="1" dirty="0">
              <a:solidFill>
                <a:srgbClr val="0000FF"/>
              </a:solidFill>
              <a:effectLst>
                <a:outerShdw blurRad="38100" dist="38100" dir="2700000" algn="tl">
                  <a:srgbClr val="000000">
                    <a:alpha val="43137"/>
                  </a:srgbClr>
                </a:outerShdw>
              </a:effectLst>
            </a:endParaRPr>
          </a:p>
          <a:p>
            <a:pPr marL="0" indent="0">
              <a:buClr>
                <a:srgbClr val="0000FF"/>
              </a:buClr>
              <a:buNone/>
            </a:pPr>
            <a:endParaRPr lang="cs-CZ" sz="800" b="1" dirty="0">
              <a:solidFill>
                <a:srgbClr val="0000FF"/>
              </a:solidFill>
              <a:effectLst>
                <a:outerShdw blurRad="38100" dist="38100" dir="2700000" algn="tl">
                  <a:srgbClr val="000000">
                    <a:alpha val="43137"/>
                  </a:srgbClr>
                </a:outerShdw>
              </a:effectLst>
              <a:latin typeface="+mj-lt"/>
            </a:endParaRPr>
          </a:p>
          <a:p>
            <a:pPr>
              <a:buClrTx/>
              <a:buFont typeface="Wingdings" panose="05000000000000000000" pitchFamily="2" charset="2"/>
              <a:buChar char="v"/>
            </a:pPr>
            <a:r>
              <a:rPr lang="cs-CZ" b="1" dirty="0">
                <a:effectLst>
                  <a:outerShdw blurRad="38100" dist="38100" dir="2700000" algn="tl">
                    <a:srgbClr val="000000">
                      <a:alpha val="43137"/>
                    </a:srgbClr>
                  </a:outerShdw>
                </a:effectLst>
                <a:latin typeface="+mj-lt"/>
              </a:rPr>
              <a:t>Proč tedy rozpory a zdržování realizace opatření efektivních opatření jednostranným nadřazováním veřejného zájmu ve prospěch ochrany přírody s rizikem následků hydrologických extrémů– povodní a sucha na obyvatele a hospodářství?</a:t>
            </a:r>
          </a:p>
          <a:p>
            <a:endParaRPr lang="cs-CZ" dirty="0"/>
          </a:p>
        </p:txBody>
      </p:sp>
      <p:sp>
        <p:nvSpPr>
          <p:cNvPr id="4" name="TextovéPole 3">
            <a:extLst>
              <a:ext uri="{FF2B5EF4-FFF2-40B4-BE49-F238E27FC236}">
                <a16:creationId xmlns:a16="http://schemas.microsoft.com/office/drawing/2014/main" id="{ED95B4D4-2743-4651-BB82-AA87C9AE17BD}"/>
              </a:ext>
            </a:extLst>
          </p:cNvPr>
          <p:cNvSpPr txBox="1"/>
          <p:nvPr/>
        </p:nvSpPr>
        <p:spPr>
          <a:xfrm>
            <a:off x="3212540" y="11546541"/>
            <a:ext cx="21960354" cy="2031325"/>
          </a:xfrm>
          <a:prstGeom prst="rect">
            <a:avLst/>
          </a:prstGeom>
          <a:noFill/>
        </p:spPr>
        <p:txBody>
          <a:bodyPr wrap="square" rtlCol="0">
            <a:spAutoFit/>
          </a:bodyPr>
          <a:lstStyle/>
          <a:p>
            <a:r>
              <a:rPr lang="cs-CZ" sz="36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…..Což dle scénářů vývoje klimatu nelze očekávat…a tak bude třeba pro omezení hydrologických extrémů směřovat ke kombinaci přístupů a nezatracovat ten efektivní – který ovšem může mít nepříznivý vliv na přírodu… a to je třeba harmonizovat…..</a:t>
            </a:r>
          </a:p>
          <a:p>
            <a:endParaRPr lang="cs-CZ" dirty="0"/>
          </a:p>
        </p:txBody>
      </p:sp>
    </p:spTree>
    <p:extLst>
      <p:ext uri="{BB962C8B-B14F-4D97-AF65-F5344CB8AC3E}">
        <p14:creationId xmlns:p14="http://schemas.microsoft.com/office/powerpoint/2010/main" val="414422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33E91736-8019-49A8-A4A2-2C1E19D122A2}"/>
              </a:ext>
            </a:extLst>
          </p:cNvPr>
          <p:cNvSpPr>
            <a:spLocks noGrp="1"/>
          </p:cNvSpPr>
          <p:nvPr>
            <p:ph type="body" sz="quarter" idx="14"/>
          </p:nvPr>
        </p:nvSpPr>
        <p:spPr>
          <a:xfrm>
            <a:off x="807034" y="1646120"/>
            <a:ext cx="4968000" cy="8210700"/>
          </a:xfrm>
        </p:spPr>
        <p:txBody>
          <a:bodyPr>
            <a:normAutofit/>
          </a:bodyPr>
          <a:lstStyle/>
          <a:p>
            <a:pPr algn="ctr"/>
            <a:endParaRPr lang="cs-CZ" sz="3600" b="1" dirty="0">
              <a:solidFill>
                <a:srgbClr val="C00000"/>
              </a:solidFill>
              <a:latin typeface="Times New Roman" panose="02020603050405020304" pitchFamily="18" charset="0"/>
              <a:cs typeface="Times New Roman" panose="02020603050405020304" pitchFamily="18" charset="0"/>
            </a:endParaRPr>
          </a:p>
          <a:p>
            <a:pPr algn="ctr"/>
            <a:endParaRPr lang="cs-CZ" sz="3600" b="1" dirty="0">
              <a:solidFill>
                <a:srgbClr val="C00000"/>
              </a:solidFill>
              <a:latin typeface="Times New Roman" panose="02020603050405020304" pitchFamily="18" charset="0"/>
              <a:cs typeface="Times New Roman" panose="02020603050405020304" pitchFamily="18" charset="0"/>
            </a:endParaRPr>
          </a:p>
        </p:txBody>
      </p:sp>
      <p:sp>
        <p:nvSpPr>
          <p:cNvPr id="2" name="TextovéPole 1">
            <a:extLst>
              <a:ext uri="{FF2B5EF4-FFF2-40B4-BE49-F238E27FC236}">
                <a16:creationId xmlns:a16="http://schemas.microsoft.com/office/drawing/2014/main" id="{F91FBB47-2C3D-4894-A635-0EF931F5FA2F}"/>
              </a:ext>
            </a:extLst>
          </p:cNvPr>
          <p:cNvSpPr txBox="1"/>
          <p:nvPr/>
        </p:nvSpPr>
        <p:spPr>
          <a:xfrm>
            <a:off x="6313357" y="751746"/>
            <a:ext cx="12317506" cy="738664"/>
          </a:xfrm>
          <a:prstGeom prst="rect">
            <a:avLst/>
          </a:prstGeom>
          <a:noFill/>
        </p:spPr>
        <p:txBody>
          <a:bodyPr wrap="square" rtlCol="0">
            <a:spAutoFit/>
          </a:bodyPr>
          <a:lstStyle/>
          <a:p>
            <a:pPr algn="ctr"/>
            <a:r>
              <a:rPr lang="cs-CZ" sz="2400" b="1" i="1" dirty="0">
                <a:solidFill>
                  <a:srgbClr val="0070C0"/>
                </a:solidFill>
                <a:latin typeface="Times New Roman" panose="02020603050405020304" pitchFamily="18" charset="0"/>
                <a:cs typeface="Times New Roman" panose="02020603050405020304" pitchFamily="18" charset="0"/>
              </a:rPr>
              <a:t>Jednání s Krajskými vodoprávními úřady (duben, 2022)</a:t>
            </a:r>
          </a:p>
          <a:p>
            <a:endParaRPr lang="cs-CZ" dirty="0"/>
          </a:p>
        </p:txBody>
      </p:sp>
      <p:sp>
        <p:nvSpPr>
          <p:cNvPr id="3" name="TextovéPole 2">
            <a:extLst>
              <a:ext uri="{FF2B5EF4-FFF2-40B4-BE49-F238E27FC236}">
                <a16:creationId xmlns:a16="http://schemas.microsoft.com/office/drawing/2014/main" id="{86E2B7CE-9264-4F40-AC26-2ABDF66CBDF0}"/>
              </a:ext>
            </a:extLst>
          </p:cNvPr>
          <p:cNvSpPr txBox="1"/>
          <p:nvPr/>
        </p:nvSpPr>
        <p:spPr>
          <a:xfrm>
            <a:off x="322729" y="1646120"/>
            <a:ext cx="5990628" cy="11233845"/>
          </a:xfrm>
          <a:prstGeom prst="rect">
            <a:avLst/>
          </a:prstGeom>
          <a:noFill/>
        </p:spPr>
        <p:txBody>
          <a:bodyPr wrap="square" rtlCol="0">
            <a:spAutoFit/>
          </a:bodyPr>
          <a:lstStyle/>
          <a:p>
            <a:r>
              <a:rPr lang="cs-CZ" sz="3600" b="1" i="1" dirty="0">
                <a:latin typeface="Times New Roman" panose="02020603050405020304" pitchFamily="18" charset="0"/>
                <a:cs typeface="Times New Roman" panose="02020603050405020304" pitchFamily="18" charset="0"/>
              </a:rPr>
              <a:t>Ministerstvo zemědělství podporuje také řadu dalších aktivit, které posilují odolnost a udržitelnost vodních zdrojů, a omezují následky hydrologických extrémů.</a:t>
            </a:r>
          </a:p>
          <a:p>
            <a:r>
              <a:rPr lang="cs-CZ" sz="3600" b="1" i="1" dirty="0">
                <a:latin typeface="Times New Roman" panose="02020603050405020304" pitchFamily="18" charset="0"/>
                <a:cs typeface="Times New Roman" panose="02020603050405020304" pitchFamily="18" charset="0"/>
              </a:rPr>
              <a:t>Přehled za léta 2019 -2021 obsahovala informace pro vládu :</a:t>
            </a:r>
          </a:p>
          <a:p>
            <a:r>
              <a:rPr lang="cs-CZ" sz="4000" b="1" dirty="0">
                <a:solidFill>
                  <a:srgbClr val="C00000"/>
                </a:solidFill>
                <a:latin typeface="Times New Roman" panose="02020603050405020304" pitchFamily="18" charset="0"/>
                <a:cs typeface="Times New Roman" panose="02020603050405020304" pitchFamily="18" charset="0"/>
              </a:rPr>
              <a:t>„Informace o průběhu naplňování programů k omezení následků sucha </a:t>
            </a:r>
            <a:br>
              <a:rPr lang="cs-CZ" sz="4000" b="1" dirty="0">
                <a:solidFill>
                  <a:srgbClr val="C00000"/>
                </a:solidFill>
                <a:latin typeface="Times New Roman" panose="02020603050405020304" pitchFamily="18" charset="0"/>
                <a:cs typeface="Times New Roman" panose="02020603050405020304" pitchFamily="18" charset="0"/>
              </a:rPr>
            </a:br>
            <a:r>
              <a:rPr lang="cs-CZ" sz="4000" b="1" dirty="0">
                <a:solidFill>
                  <a:srgbClr val="C00000"/>
                </a:solidFill>
                <a:latin typeface="Times New Roman" panose="02020603050405020304" pitchFamily="18" charset="0"/>
                <a:cs typeface="Times New Roman" panose="02020603050405020304" pitchFamily="18" charset="0"/>
              </a:rPr>
              <a:t>a nedostatku vody v České republice v gesci Ministerstva zemědělství </a:t>
            </a:r>
            <a:br>
              <a:rPr lang="cs-CZ" sz="4000" b="1" dirty="0">
                <a:solidFill>
                  <a:srgbClr val="C00000"/>
                </a:solidFill>
                <a:latin typeface="Times New Roman" panose="02020603050405020304" pitchFamily="18" charset="0"/>
                <a:cs typeface="Times New Roman" panose="02020603050405020304" pitchFamily="18" charset="0"/>
              </a:rPr>
            </a:br>
            <a:r>
              <a:rPr lang="cs-CZ" sz="4000" b="1" dirty="0">
                <a:solidFill>
                  <a:srgbClr val="C00000"/>
                </a:solidFill>
                <a:latin typeface="Times New Roman" panose="02020603050405020304" pitchFamily="18" charset="0"/>
                <a:cs typeface="Times New Roman" panose="02020603050405020304" pitchFamily="18" charset="0"/>
              </a:rPr>
              <a:t>v letech 2019 – 2021“</a:t>
            </a:r>
          </a:p>
          <a:p>
            <a:r>
              <a:rPr lang="cs-CZ" sz="4000" b="1" i="1" dirty="0">
                <a:latin typeface="Times New Roman" panose="02020603050405020304" pitchFamily="18" charset="0"/>
                <a:cs typeface="Times New Roman" panose="02020603050405020304" pitchFamily="18" charset="0"/>
              </a:rPr>
              <a:t>a každoroční poziční zprávy o plnění Koncepce ochrany před následkem sucha</a:t>
            </a:r>
          </a:p>
        </p:txBody>
      </p:sp>
      <p:sp>
        <p:nvSpPr>
          <p:cNvPr id="7" name="TextovéPole 6">
            <a:extLst>
              <a:ext uri="{FF2B5EF4-FFF2-40B4-BE49-F238E27FC236}">
                <a16:creationId xmlns:a16="http://schemas.microsoft.com/office/drawing/2014/main" id="{C87764CB-A91F-4F48-9F3C-9D9D0994917C}"/>
              </a:ext>
            </a:extLst>
          </p:cNvPr>
          <p:cNvSpPr txBox="1"/>
          <p:nvPr/>
        </p:nvSpPr>
        <p:spPr>
          <a:xfrm>
            <a:off x="7041810" y="2161100"/>
            <a:ext cx="4820931" cy="5386090"/>
          </a:xfrm>
          <a:prstGeom prst="rect">
            <a:avLst/>
          </a:prstGeom>
          <a:noFill/>
        </p:spPr>
        <p:txBody>
          <a:bodyPr wrap="square" rtlCol="0">
            <a:spAutoFit/>
          </a:bodyPr>
          <a:lstStyle/>
          <a:p>
            <a:r>
              <a:rPr lang="cs-CZ" sz="3600" b="1" dirty="0">
                <a:solidFill>
                  <a:srgbClr val="0070C0"/>
                </a:solidFill>
                <a:latin typeface="Times New Roman" panose="02020603050405020304" pitchFamily="18" charset="0"/>
                <a:cs typeface="Times New Roman" panose="02020603050405020304" pitchFamily="18" charset="0"/>
              </a:rPr>
              <a:t>Příprava a realizace přehradních nádrží </a:t>
            </a:r>
            <a:br>
              <a:rPr lang="cs-CZ" sz="3600" b="1" dirty="0">
                <a:solidFill>
                  <a:srgbClr val="0070C0"/>
                </a:solidFill>
                <a:latin typeface="Times New Roman" panose="02020603050405020304" pitchFamily="18" charset="0"/>
                <a:cs typeface="Times New Roman" panose="02020603050405020304" pitchFamily="18" charset="0"/>
              </a:rPr>
            </a:br>
            <a:r>
              <a:rPr lang="cs-CZ" sz="3600" b="1" dirty="0">
                <a:solidFill>
                  <a:srgbClr val="0070C0"/>
                </a:solidFill>
                <a:latin typeface="Times New Roman" panose="02020603050405020304" pitchFamily="18" charset="0"/>
                <a:cs typeface="Times New Roman" panose="02020603050405020304" pitchFamily="18" charset="0"/>
              </a:rPr>
              <a:t>v regionech s výskytem sucha a s nedostatkem vodních zdrojů</a:t>
            </a:r>
          </a:p>
          <a:p>
            <a:endParaRPr lang="cs-CZ" sz="3600" b="1" dirty="0">
              <a:solidFill>
                <a:srgbClr val="0070C0"/>
              </a:solidFill>
              <a:latin typeface="Times New Roman" panose="02020603050405020304" pitchFamily="18" charset="0"/>
              <a:cs typeface="Times New Roman" panose="02020603050405020304" pitchFamily="18" charset="0"/>
            </a:endParaRPr>
          </a:p>
          <a:p>
            <a:r>
              <a:rPr lang="cs-CZ" sz="3200" b="1" dirty="0">
                <a:solidFill>
                  <a:srgbClr val="0070C0"/>
                </a:solidFill>
                <a:latin typeface="Times New Roman" panose="02020603050405020304" pitchFamily="18" charset="0"/>
                <a:cs typeface="Times New Roman" panose="02020603050405020304" pitchFamily="18" charset="0"/>
              </a:rPr>
              <a:t>Příprava VD Senomaty, Šanov, Kryry </a:t>
            </a:r>
            <a:br>
              <a:rPr lang="cs-CZ" sz="3200" b="1" dirty="0">
                <a:solidFill>
                  <a:srgbClr val="0070C0"/>
                </a:solidFill>
                <a:latin typeface="Times New Roman" panose="02020603050405020304" pitchFamily="18" charset="0"/>
                <a:cs typeface="Times New Roman" panose="02020603050405020304" pitchFamily="18" charset="0"/>
              </a:rPr>
            </a:br>
            <a:r>
              <a:rPr lang="cs-CZ" sz="3200" b="1" dirty="0">
                <a:solidFill>
                  <a:srgbClr val="0070C0"/>
                </a:solidFill>
                <a:latin typeface="Times New Roman" panose="02020603050405020304" pitchFamily="18" charset="0"/>
                <a:cs typeface="Times New Roman" panose="02020603050405020304" pitchFamily="18" charset="0"/>
              </a:rPr>
              <a:t>s přivaděčem z Ohře pod Nechranickou nádrží</a:t>
            </a:r>
          </a:p>
        </p:txBody>
      </p:sp>
      <p:pic>
        <p:nvPicPr>
          <p:cNvPr id="11" name="Obrázek 10">
            <a:extLst>
              <a:ext uri="{FF2B5EF4-FFF2-40B4-BE49-F238E27FC236}">
                <a16:creationId xmlns:a16="http://schemas.microsoft.com/office/drawing/2014/main" id="{11D2D037-6F2D-441B-8288-CF6315B33001}"/>
              </a:ext>
            </a:extLst>
          </p:cNvPr>
          <p:cNvPicPr>
            <a:picLocks noChangeAspect="1"/>
          </p:cNvPicPr>
          <p:nvPr/>
        </p:nvPicPr>
        <p:blipFill>
          <a:blip r:embed="rId2"/>
          <a:stretch>
            <a:fillRect/>
          </a:stretch>
        </p:blipFill>
        <p:spPr>
          <a:xfrm>
            <a:off x="11763070" y="4903157"/>
            <a:ext cx="5516955" cy="4734144"/>
          </a:xfrm>
          <a:prstGeom prst="rect">
            <a:avLst/>
          </a:prstGeom>
        </p:spPr>
      </p:pic>
      <p:sp>
        <p:nvSpPr>
          <p:cNvPr id="12" name="TextovéPole 11">
            <a:extLst>
              <a:ext uri="{FF2B5EF4-FFF2-40B4-BE49-F238E27FC236}">
                <a16:creationId xmlns:a16="http://schemas.microsoft.com/office/drawing/2014/main" id="{3D0E2B13-0727-4571-975C-602FF915941D}"/>
              </a:ext>
            </a:extLst>
          </p:cNvPr>
          <p:cNvSpPr txBox="1"/>
          <p:nvPr/>
        </p:nvSpPr>
        <p:spPr>
          <a:xfrm>
            <a:off x="12183035" y="2161100"/>
            <a:ext cx="4778842" cy="2862322"/>
          </a:xfrm>
          <a:prstGeom prst="rect">
            <a:avLst/>
          </a:prstGeom>
          <a:noFill/>
        </p:spPr>
        <p:txBody>
          <a:bodyPr wrap="square" rtlCol="0">
            <a:spAutoFit/>
          </a:bodyPr>
          <a:lstStyle/>
          <a:p>
            <a:r>
              <a:rPr lang="cs-CZ" sz="3600" b="1" dirty="0">
                <a:solidFill>
                  <a:schemeClr val="accent2"/>
                </a:solidFill>
                <a:latin typeface="Times New Roman" panose="02020603050405020304" pitchFamily="18" charset="0"/>
                <a:cs typeface="Times New Roman" panose="02020603050405020304" pitchFamily="18" charset="0"/>
              </a:rPr>
              <a:t>Podpora rybníků a malých vodních nádrží</a:t>
            </a:r>
            <a:br>
              <a:rPr lang="cs-CZ" sz="3600" b="1" dirty="0">
                <a:solidFill>
                  <a:schemeClr val="accent2"/>
                </a:solidFill>
                <a:latin typeface="Times New Roman" panose="02020603050405020304" pitchFamily="18" charset="0"/>
                <a:cs typeface="Times New Roman" panose="02020603050405020304" pitchFamily="18" charset="0"/>
              </a:rPr>
            </a:br>
            <a:r>
              <a:rPr lang="cs-CZ" sz="3600" b="1" dirty="0">
                <a:solidFill>
                  <a:schemeClr val="accent2"/>
                </a:solidFill>
                <a:latin typeface="Times New Roman" panose="02020603050405020304" pitchFamily="18" charset="0"/>
                <a:cs typeface="Times New Roman" panose="02020603050405020304" pitchFamily="18" charset="0"/>
              </a:rPr>
              <a:t>2016 – 2021: celkem 1553 akcí s podporou 4,2 mld. Kč</a:t>
            </a:r>
          </a:p>
        </p:txBody>
      </p:sp>
      <p:pic>
        <p:nvPicPr>
          <p:cNvPr id="16" name="Obrázek 15">
            <a:extLst>
              <a:ext uri="{FF2B5EF4-FFF2-40B4-BE49-F238E27FC236}">
                <a16:creationId xmlns:a16="http://schemas.microsoft.com/office/drawing/2014/main" id="{E7A5720C-DAA5-47F1-B528-917AD92608C4}"/>
              </a:ext>
            </a:extLst>
          </p:cNvPr>
          <p:cNvPicPr>
            <a:picLocks noChangeAspect="1"/>
          </p:cNvPicPr>
          <p:nvPr/>
        </p:nvPicPr>
        <p:blipFill>
          <a:blip r:embed="rId3"/>
          <a:stretch>
            <a:fillRect/>
          </a:stretch>
        </p:blipFill>
        <p:spPr>
          <a:xfrm>
            <a:off x="11968061" y="9714407"/>
            <a:ext cx="4925667" cy="3411749"/>
          </a:xfrm>
          <a:prstGeom prst="rect">
            <a:avLst/>
          </a:prstGeom>
        </p:spPr>
      </p:pic>
      <p:sp>
        <p:nvSpPr>
          <p:cNvPr id="17" name="TextovéPole 16">
            <a:extLst>
              <a:ext uri="{FF2B5EF4-FFF2-40B4-BE49-F238E27FC236}">
                <a16:creationId xmlns:a16="http://schemas.microsoft.com/office/drawing/2014/main" id="{CEF27711-849F-423D-A999-226C08171F24}"/>
              </a:ext>
            </a:extLst>
          </p:cNvPr>
          <p:cNvSpPr txBox="1"/>
          <p:nvPr/>
        </p:nvSpPr>
        <p:spPr>
          <a:xfrm>
            <a:off x="12193587" y="12516979"/>
            <a:ext cx="2572871" cy="461665"/>
          </a:xfrm>
          <a:prstGeom prst="rect">
            <a:avLst/>
          </a:prstGeom>
          <a:noFill/>
        </p:spPr>
        <p:txBody>
          <a:bodyPr wrap="square" rtlCol="0">
            <a:spAutoFit/>
          </a:bodyPr>
          <a:lstStyle/>
          <a:p>
            <a:r>
              <a:rPr lang="cs-CZ" sz="2400" b="1" dirty="0">
                <a:solidFill>
                  <a:srgbClr val="FFFF00"/>
                </a:solidFill>
                <a:latin typeface="Times New Roman" panose="02020603050405020304" pitchFamily="18" charset="0"/>
                <a:cs typeface="Times New Roman" panose="02020603050405020304" pitchFamily="18" charset="0"/>
              </a:rPr>
              <a:t>Lesy ČR</a:t>
            </a:r>
          </a:p>
        </p:txBody>
      </p:sp>
      <p:sp>
        <p:nvSpPr>
          <p:cNvPr id="18" name="TextovéPole 17">
            <a:extLst>
              <a:ext uri="{FF2B5EF4-FFF2-40B4-BE49-F238E27FC236}">
                <a16:creationId xmlns:a16="http://schemas.microsoft.com/office/drawing/2014/main" id="{35BA6AF5-DA1B-4E08-BAA6-C404353D1808}"/>
              </a:ext>
            </a:extLst>
          </p:cNvPr>
          <p:cNvSpPr txBox="1"/>
          <p:nvPr/>
        </p:nvSpPr>
        <p:spPr>
          <a:xfrm>
            <a:off x="17409459" y="1646120"/>
            <a:ext cx="6454588" cy="1200329"/>
          </a:xfrm>
          <a:prstGeom prst="rect">
            <a:avLst/>
          </a:prstGeom>
          <a:noFill/>
        </p:spPr>
        <p:txBody>
          <a:bodyPr wrap="square" rtlCol="0">
            <a:spAutoFit/>
          </a:bodyPr>
          <a:lstStyle/>
          <a:p>
            <a:pPr algn="l"/>
            <a:r>
              <a:rPr lang="cs-CZ" sz="3600" b="1" i="0" u="none" strike="noStrike" baseline="0" dirty="0">
                <a:solidFill>
                  <a:schemeClr val="accent2"/>
                </a:solidFill>
                <a:latin typeface="Times New Roman" panose="02020603050405020304" pitchFamily="18" charset="0"/>
                <a:cs typeface="Times New Roman" panose="02020603050405020304" pitchFamily="18" charset="0"/>
              </a:rPr>
              <a:t>Pozemkové úpravy a meliorační</a:t>
            </a:r>
          </a:p>
          <a:p>
            <a:pPr algn="l"/>
            <a:r>
              <a:rPr lang="cs-CZ" sz="3600" b="1" i="0" u="none" strike="noStrike" baseline="0" dirty="0">
                <a:solidFill>
                  <a:schemeClr val="accent2"/>
                </a:solidFill>
                <a:latin typeface="Times New Roman" panose="02020603050405020304" pitchFamily="18" charset="0"/>
                <a:cs typeface="Times New Roman" panose="02020603050405020304" pitchFamily="18" charset="0"/>
              </a:rPr>
              <a:t>stavby – ukázka z r. 2020 (SPÚ)</a:t>
            </a:r>
            <a:endParaRPr lang="cs-CZ" sz="3600" dirty="0">
              <a:solidFill>
                <a:schemeClr val="accent2"/>
              </a:solidFill>
              <a:latin typeface="Times New Roman" panose="02020603050405020304" pitchFamily="18" charset="0"/>
              <a:cs typeface="Times New Roman" panose="02020603050405020304" pitchFamily="18" charset="0"/>
            </a:endParaRPr>
          </a:p>
        </p:txBody>
      </p:sp>
      <p:pic>
        <p:nvPicPr>
          <p:cNvPr id="23" name="Obrázek 22">
            <a:extLst>
              <a:ext uri="{FF2B5EF4-FFF2-40B4-BE49-F238E27FC236}">
                <a16:creationId xmlns:a16="http://schemas.microsoft.com/office/drawing/2014/main" id="{D13B9FDF-81C6-4E01-8871-7005E6D18FCB}"/>
              </a:ext>
            </a:extLst>
          </p:cNvPr>
          <p:cNvPicPr>
            <a:picLocks noChangeAspect="1"/>
          </p:cNvPicPr>
          <p:nvPr/>
        </p:nvPicPr>
        <p:blipFill>
          <a:blip r:embed="rId4"/>
          <a:stretch>
            <a:fillRect/>
          </a:stretch>
        </p:blipFill>
        <p:spPr>
          <a:xfrm>
            <a:off x="17422995" y="2923616"/>
            <a:ext cx="6454588" cy="3443072"/>
          </a:xfrm>
          <a:prstGeom prst="rect">
            <a:avLst/>
          </a:prstGeom>
        </p:spPr>
      </p:pic>
      <p:graphicFrame>
        <p:nvGraphicFramePr>
          <p:cNvPr id="25" name="Tabulka 25">
            <a:extLst>
              <a:ext uri="{FF2B5EF4-FFF2-40B4-BE49-F238E27FC236}">
                <a16:creationId xmlns:a16="http://schemas.microsoft.com/office/drawing/2014/main" id="{4C236FF1-956A-4685-9D6D-D58E48C24190}"/>
              </a:ext>
            </a:extLst>
          </p:cNvPr>
          <p:cNvGraphicFramePr>
            <a:graphicFrameLocks noGrp="1"/>
          </p:cNvGraphicFramePr>
          <p:nvPr>
            <p:extLst>
              <p:ext uri="{D42A27DB-BD31-4B8C-83A1-F6EECF244321}">
                <p14:modId xmlns:p14="http://schemas.microsoft.com/office/powerpoint/2010/main" val="2230474585"/>
              </p:ext>
            </p:extLst>
          </p:nvPr>
        </p:nvGraphicFramePr>
        <p:xfrm>
          <a:off x="17516687" y="6914852"/>
          <a:ext cx="6189575" cy="1630142"/>
        </p:xfrm>
        <a:graphic>
          <a:graphicData uri="http://schemas.openxmlformats.org/drawingml/2006/table">
            <a:tbl>
              <a:tblPr firstRow="1" bandRow="1">
                <a:tableStyleId>{5C22544A-7EE6-4342-B048-85BDC9FD1C3A}</a:tableStyleId>
              </a:tblPr>
              <a:tblGrid>
                <a:gridCol w="1549287">
                  <a:extLst>
                    <a:ext uri="{9D8B030D-6E8A-4147-A177-3AD203B41FA5}">
                      <a16:colId xmlns:a16="http://schemas.microsoft.com/office/drawing/2014/main" val="3551963878"/>
                    </a:ext>
                  </a:extLst>
                </a:gridCol>
                <a:gridCol w="2387078">
                  <a:extLst>
                    <a:ext uri="{9D8B030D-6E8A-4147-A177-3AD203B41FA5}">
                      <a16:colId xmlns:a16="http://schemas.microsoft.com/office/drawing/2014/main" val="615371011"/>
                    </a:ext>
                  </a:extLst>
                </a:gridCol>
                <a:gridCol w="2253210">
                  <a:extLst>
                    <a:ext uri="{9D8B030D-6E8A-4147-A177-3AD203B41FA5}">
                      <a16:colId xmlns:a16="http://schemas.microsoft.com/office/drawing/2014/main" val="3961301493"/>
                    </a:ext>
                  </a:extLst>
                </a:gridCol>
              </a:tblGrid>
              <a:tr h="685262">
                <a:tc rowSpan="2">
                  <a:txBody>
                    <a:bodyPr/>
                    <a:lstStyle/>
                    <a:p>
                      <a:pPr algn="ctr"/>
                      <a:r>
                        <a:rPr lang="cs-CZ" sz="2800" dirty="0">
                          <a:solidFill>
                            <a:schemeClr val="accent5">
                              <a:lumMod val="60000"/>
                              <a:lumOff val="40000"/>
                            </a:schemeClr>
                          </a:solidFill>
                          <a:latin typeface="Times New Roman" panose="02020603050405020304" pitchFamily="18" charset="0"/>
                          <a:cs typeface="Times New Roman" panose="02020603050405020304" pitchFamily="18" charset="0"/>
                        </a:rPr>
                        <a:t>Druh</a:t>
                      </a:r>
                      <a:r>
                        <a:rPr lang="cs-CZ" dirty="0">
                          <a:solidFill>
                            <a:schemeClr val="accent5">
                              <a:lumMod val="60000"/>
                              <a:lumOff val="40000"/>
                            </a:schemeClr>
                          </a:solidFill>
                        </a:rPr>
                        <a:t> </a:t>
                      </a:r>
                    </a:p>
                  </a:txBody>
                  <a:tcPr anchor="ctr">
                    <a:solidFill>
                      <a:schemeClr val="accent2"/>
                    </a:solidFill>
                  </a:tcPr>
                </a:tc>
                <a:tc>
                  <a:txBody>
                    <a:bodyPr/>
                    <a:lstStyle/>
                    <a:p>
                      <a:pPr algn="ctr"/>
                      <a:r>
                        <a:rPr lang="cs-CZ" sz="2800" dirty="0">
                          <a:solidFill>
                            <a:schemeClr val="accent5">
                              <a:lumMod val="60000"/>
                              <a:lumOff val="40000"/>
                            </a:schemeClr>
                          </a:solidFill>
                          <a:latin typeface="Times New Roman" panose="02020603050405020304" pitchFamily="18" charset="0"/>
                          <a:cs typeface="Times New Roman" panose="02020603050405020304" pitchFamily="18" charset="0"/>
                        </a:rPr>
                        <a:t>Protierozní (ha)</a:t>
                      </a:r>
                    </a:p>
                  </a:txBody>
                  <a:tcPr anchor="ctr">
                    <a:solidFill>
                      <a:schemeClr val="accent2"/>
                    </a:solidFill>
                  </a:tcPr>
                </a:tc>
                <a:tc>
                  <a:txBody>
                    <a:bodyPr/>
                    <a:lstStyle/>
                    <a:p>
                      <a:pPr algn="ctr"/>
                      <a:r>
                        <a:rPr lang="cs-CZ" sz="2800" dirty="0">
                          <a:solidFill>
                            <a:schemeClr val="accent5">
                              <a:lumMod val="60000"/>
                              <a:lumOff val="40000"/>
                            </a:schemeClr>
                          </a:solidFill>
                          <a:latin typeface="Times New Roman" panose="02020603050405020304" pitchFamily="18" charset="0"/>
                          <a:cs typeface="Times New Roman" panose="02020603050405020304" pitchFamily="18" charset="0"/>
                        </a:rPr>
                        <a:t>VH opatření</a:t>
                      </a:r>
                      <a:br>
                        <a:rPr lang="cs-CZ" sz="2800" dirty="0">
                          <a:solidFill>
                            <a:schemeClr val="accent5">
                              <a:lumMod val="60000"/>
                              <a:lumOff val="40000"/>
                            </a:schemeClr>
                          </a:solidFill>
                          <a:latin typeface="Times New Roman" panose="02020603050405020304" pitchFamily="18" charset="0"/>
                          <a:cs typeface="Times New Roman" panose="02020603050405020304" pitchFamily="18" charset="0"/>
                        </a:rPr>
                      </a:br>
                      <a:r>
                        <a:rPr lang="cs-CZ" sz="2800" dirty="0">
                          <a:solidFill>
                            <a:schemeClr val="accent5">
                              <a:lumMod val="60000"/>
                              <a:lumOff val="40000"/>
                            </a:schemeClr>
                          </a:solidFill>
                          <a:latin typeface="Times New Roman" panose="02020603050405020304" pitchFamily="18" charset="0"/>
                          <a:cs typeface="Times New Roman" panose="02020603050405020304" pitchFamily="18" charset="0"/>
                        </a:rPr>
                        <a:t>(ha)</a:t>
                      </a:r>
                    </a:p>
                  </a:txBody>
                  <a:tcPr anchor="ctr">
                    <a:solidFill>
                      <a:schemeClr val="accent2"/>
                    </a:solidFill>
                  </a:tcPr>
                </a:tc>
                <a:extLst>
                  <a:ext uri="{0D108BD9-81ED-4DB2-BD59-A6C34878D82A}">
                    <a16:rowId xmlns:a16="http://schemas.microsoft.com/office/drawing/2014/main" val="1385488723"/>
                  </a:ext>
                </a:extLst>
              </a:tr>
              <a:tr h="685262">
                <a:tc vMerge="1">
                  <a:txBody>
                    <a:bodyPr/>
                    <a:lstStyle/>
                    <a:p>
                      <a:endParaRPr lang="cs-CZ" dirty="0"/>
                    </a:p>
                  </a:txBody>
                  <a:tcPr/>
                </a:tc>
                <a:tc>
                  <a:txBody>
                    <a:bodyPr/>
                    <a:lstStyle/>
                    <a:p>
                      <a:pPr algn="ctr"/>
                      <a:r>
                        <a:rPr lang="cs-CZ" b="1" dirty="0">
                          <a:solidFill>
                            <a:srgbClr val="C00000"/>
                          </a:solidFill>
                          <a:latin typeface="Times New Roman" panose="02020603050405020304" pitchFamily="18" charset="0"/>
                          <a:cs typeface="Times New Roman" panose="02020603050405020304" pitchFamily="18" charset="0"/>
                        </a:rPr>
                        <a:t>834,7</a:t>
                      </a:r>
                    </a:p>
                  </a:txBody>
                  <a:tcPr anchor="ctr"/>
                </a:tc>
                <a:tc>
                  <a:txBody>
                    <a:bodyPr/>
                    <a:lstStyle/>
                    <a:p>
                      <a:pPr algn="ctr"/>
                      <a:r>
                        <a:rPr lang="cs-CZ" b="1" dirty="0">
                          <a:solidFill>
                            <a:srgbClr val="C00000"/>
                          </a:solidFill>
                          <a:latin typeface="Times New Roman" panose="02020603050405020304" pitchFamily="18" charset="0"/>
                          <a:cs typeface="Times New Roman" panose="02020603050405020304" pitchFamily="18" charset="0"/>
                        </a:rPr>
                        <a:t>699,5</a:t>
                      </a:r>
                    </a:p>
                  </a:txBody>
                  <a:tcPr anchor="ctr"/>
                </a:tc>
                <a:extLst>
                  <a:ext uri="{0D108BD9-81ED-4DB2-BD59-A6C34878D82A}">
                    <a16:rowId xmlns:a16="http://schemas.microsoft.com/office/drawing/2014/main" val="3646505847"/>
                  </a:ext>
                </a:extLst>
              </a:tr>
            </a:tbl>
          </a:graphicData>
        </a:graphic>
      </p:graphicFrame>
      <p:sp>
        <p:nvSpPr>
          <p:cNvPr id="26" name="TextovéPole 25">
            <a:extLst>
              <a:ext uri="{FF2B5EF4-FFF2-40B4-BE49-F238E27FC236}">
                <a16:creationId xmlns:a16="http://schemas.microsoft.com/office/drawing/2014/main" id="{CC5C89B3-94E3-4480-A5A4-1802F6FD5901}"/>
              </a:ext>
            </a:extLst>
          </p:cNvPr>
          <p:cNvSpPr txBox="1"/>
          <p:nvPr/>
        </p:nvSpPr>
        <p:spPr>
          <a:xfrm>
            <a:off x="17383938" y="6366688"/>
            <a:ext cx="6267687" cy="523220"/>
          </a:xfrm>
          <a:prstGeom prst="rect">
            <a:avLst/>
          </a:prstGeom>
          <a:noFill/>
        </p:spPr>
        <p:txBody>
          <a:bodyPr wrap="square" rtlCol="0">
            <a:spAutoFit/>
          </a:bodyPr>
          <a:lstStyle/>
          <a:p>
            <a:r>
              <a:rPr lang="cs-CZ" sz="2800" b="1" dirty="0">
                <a:solidFill>
                  <a:srgbClr val="C00000"/>
                </a:solidFill>
                <a:latin typeface="Times New Roman" panose="02020603050405020304" pitchFamily="18" charset="0"/>
                <a:cs typeface="Times New Roman" panose="02020603050405020304" pitchFamily="18" charset="0"/>
              </a:rPr>
              <a:t>Realizovaná společná zařízení v r. 2020</a:t>
            </a:r>
          </a:p>
        </p:txBody>
      </p:sp>
      <p:sp>
        <p:nvSpPr>
          <p:cNvPr id="29" name="TextovéPole 28">
            <a:extLst>
              <a:ext uri="{FF2B5EF4-FFF2-40B4-BE49-F238E27FC236}">
                <a16:creationId xmlns:a16="http://schemas.microsoft.com/office/drawing/2014/main" id="{EDA95A49-D035-453E-9B44-3249ECCF8852}"/>
              </a:ext>
            </a:extLst>
          </p:cNvPr>
          <p:cNvSpPr txBox="1"/>
          <p:nvPr/>
        </p:nvSpPr>
        <p:spPr>
          <a:xfrm>
            <a:off x="17516687" y="5779260"/>
            <a:ext cx="3294476" cy="461665"/>
          </a:xfrm>
          <a:prstGeom prst="rect">
            <a:avLst/>
          </a:prstGeom>
          <a:noFill/>
        </p:spPr>
        <p:txBody>
          <a:bodyPr wrap="square" rtlCol="0">
            <a:spAutoFit/>
          </a:bodyPr>
          <a:lstStyle/>
          <a:p>
            <a:r>
              <a:rPr lang="cs-CZ" sz="2400" b="1" dirty="0">
                <a:solidFill>
                  <a:srgbClr val="FFFF00"/>
                </a:solidFill>
                <a:latin typeface="Times New Roman" panose="02020603050405020304" pitchFamily="18" charset="0"/>
                <a:cs typeface="Times New Roman" panose="02020603050405020304" pitchFamily="18" charset="0"/>
              </a:rPr>
              <a:t>Tůně Drslavice</a:t>
            </a:r>
          </a:p>
        </p:txBody>
      </p:sp>
      <p:sp>
        <p:nvSpPr>
          <p:cNvPr id="30" name="TextovéPole 29">
            <a:extLst>
              <a:ext uri="{FF2B5EF4-FFF2-40B4-BE49-F238E27FC236}">
                <a16:creationId xmlns:a16="http://schemas.microsoft.com/office/drawing/2014/main" id="{76A91F59-A578-4393-8DBA-1A7FAA3FCFFB}"/>
              </a:ext>
            </a:extLst>
          </p:cNvPr>
          <p:cNvSpPr txBox="1"/>
          <p:nvPr/>
        </p:nvSpPr>
        <p:spPr>
          <a:xfrm>
            <a:off x="18541838" y="13057232"/>
            <a:ext cx="5845337" cy="523220"/>
          </a:xfrm>
          <a:prstGeom prst="rect">
            <a:avLst/>
          </a:prstGeom>
          <a:noFill/>
        </p:spPr>
        <p:txBody>
          <a:bodyPr wrap="square" rtlCol="0">
            <a:spAutoFit/>
          </a:bodyPr>
          <a:lstStyle/>
          <a:p>
            <a:r>
              <a:rPr lang="cs-CZ" sz="2800" b="1" dirty="0">
                <a:solidFill>
                  <a:schemeClr val="accent2">
                    <a:lumMod val="75000"/>
                  </a:schemeClr>
                </a:solidFill>
                <a:latin typeface="Times New Roman" panose="02020603050405020304" pitchFamily="18" charset="0"/>
                <a:cs typeface="Times New Roman" panose="02020603050405020304" pitchFamily="18" charset="0"/>
              </a:rPr>
              <a:t>Pozemkové úpravy v ČR</a:t>
            </a:r>
          </a:p>
        </p:txBody>
      </p:sp>
      <p:pic>
        <p:nvPicPr>
          <p:cNvPr id="21" name="Obrázek 20">
            <a:extLst>
              <a:ext uri="{FF2B5EF4-FFF2-40B4-BE49-F238E27FC236}">
                <a16:creationId xmlns:a16="http://schemas.microsoft.com/office/drawing/2014/main" id="{86E76125-AD58-46A0-AC9E-1FDBE8C5AC15}"/>
              </a:ext>
            </a:extLst>
          </p:cNvPr>
          <p:cNvPicPr/>
          <p:nvPr/>
        </p:nvPicPr>
        <p:blipFill rotWithShape="1">
          <a:blip r:embed="rId5">
            <a:extLst>
              <a:ext uri="{28A0092B-C50C-407E-A947-70E740481C1C}">
                <a14:useLocalDpi xmlns:a14="http://schemas.microsoft.com/office/drawing/2010/main" val="0"/>
              </a:ext>
            </a:extLst>
          </a:blip>
          <a:srcRect l="5404" t="3006" b="14024"/>
          <a:stretch/>
        </p:blipFill>
        <p:spPr bwMode="auto">
          <a:xfrm>
            <a:off x="7041810" y="7547190"/>
            <a:ext cx="4400966" cy="4734144"/>
          </a:xfrm>
          <a:prstGeom prst="rect">
            <a:avLst/>
          </a:prstGeom>
          <a:noFill/>
          <a:ln>
            <a:noFill/>
          </a:ln>
          <a:extLst>
            <a:ext uri="{53640926-AAD7-44D8-BBD7-CCE9431645EC}">
              <a14:shadowObscured xmlns:a14="http://schemas.microsoft.com/office/drawing/2010/main"/>
            </a:ext>
          </a:extLst>
        </p:spPr>
      </p:pic>
      <p:pic>
        <p:nvPicPr>
          <p:cNvPr id="6" name="Obrázek 5" descr="Obsah obrázku mapa&#10;&#10;Popis byl vytvořen automaticky">
            <a:extLst>
              <a:ext uri="{FF2B5EF4-FFF2-40B4-BE49-F238E27FC236}">
                <a16:creationId xmlns:a16="http://schemas.microsoft.com/office/drawing/2014/main" id="{A5499D0A-4AE2-4B33-8E07-0A42B2342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8008" y="8610605"/>
            <a:ext cx="6288801" cy="4446627"/>
          </a:xfrm>
          <a:prstGeom prst="rect">
            <a:avLst/>
          </a:prstGeom>
        </p:spPr>
      </p:pic>
    </p:spTree>
    <p:extLst>
      <p:ext uri="{BB962C8B-B14F-4D97-AF65-F5344CB8AC3E}">
        <p14:creationId xmlns:p14="http://schemas.microsoft.com/office/powerpoint/2010/main" val="181029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32FFFB44-BB57-4EEA-92FD-7D5AAE5D1859}"/>
              </a:ext>
            </a:extLst>
          </p:cNvPr>
          <p:cNvSpPr txBox="1"/>
          <p:nvPr/>
        </p:nvSpPr>
        <p:spPr>
          <a:xfrm>
            <a:off x="5289174" y="5765392"/>
            <a:ext cx="12909177" cy="769441"/>
          </a:xfrm>
          <a:prstGeom prst="rect">
            <a:avLst/>
          </a:prstGeom>
          <a:noFill/>
        </p:spPr>
        <p:txBody>
          <a:bodyPr wrap="square" rtlCol="0">
            <a:spAutoFit/>
          </a:bodyPr>
          <a:lstStyle/>
          <a:p>
            <a:pPr algn="ctr"/>
            <a:r>
              <a:rPr lang="cs-CZ" sz="4400" b="1" i="1" dirty="0">
                <a:solidFill>
                  <a:srgbClr val="2709D9"/>
                </a:solidFill>
                <a:latin typeface="Times New Roman" panose="02020603050405020304" pitchFamily="18" charset="0"/>
                <a:cs typeface="Times New Roman" panose="02020603050405020304" pitchFamily="18" charset="0"/>
              </a:rPr>
              <a:t>Děkuji za Vaši pozornost!</a:t>
            </a:r>
          </a:p>
        </p:txBody>
      </p:sp>
      <p:sp>
        <p:nvSpPr>
          <p:cNvPr id="11" name="TextovéPole 10">
            <a:extLst>
              <a:ext uri="{FF2B5EF4-FFF2-40B4-BE49-F238E27FC236}">
                <a16:creationId xmlns:a16="http://schemas.microsoft.com/office/drawing/2014/main" id="{15CF6042-40A9-4DCD-88BC-95AF18602232}"/>
              </a:ext>
            </a:extLst>
          </p:cNvPr>
          <p:cNvSpPr txBox="1"/>
          <p:nvPr/>
        </p:nvSpPr>
        <p:spPr>
          <a:xfrm>
            <a:off x="7010400" y="6392508"/>
            <a:ext cx="9466727" cy="707886"/>
          </a:xfrm>
          <a:prstGeom prst="rect">
            <a:avLst/>
          </a:prstGeom>
          <a:noFill/>
        </p:spPr>
        <p:txBody>
          <a:bodyPr wrap="square" rtlCol="0">
            <a:spAutoFit/>
          </a:bodyPr>
          <a:lstStyle/>
          <a:p>
            <a:pPr algn="ctr"/>
            <a:r>
              <a:rPr lang="cs-CZ" sz="4000" i="1" dirty="0">
                <a:solidFill>
                  <a:srgbClr val="2709D9"/>
                </a:solidFill>
                <a:latin typeface="Times New Roman" panose="02020603050405020304" pitchFamily="18" charset="0"/>
                <a:cs typeface="Times New Roman" panose="02020603050405020304" pitchFamily="18" charset="0"/>
              </a:rPr>
              <a:t>pavel.puncochar@mze.cz</a:t>
            </a:r>
          </a:p>
        </p:txBody>
      </p:sp>
      <p:pic>
        <p:nvPicPr>
          <p:cNvPr id="6" name="Obrázek 5">
            <a:extLst>
              <a:ext uri="{FF2B5EF4-FFF2-40B4-BE49-F238E27FC236}">
                <a16:creationId xmlns:a16="http://schemas.microsoft.com/office/drawing/2014/main" id="{9A1245D6-859F-4FBD-97BF-8D0D0A6EC8AD}"/>
              </a:ext>
            </a:extLst>
          </p:cNvPr>
          <p:cNvPicPr>
            <a:picLocks noChangeAspect="1"/>
          </p:cNvPicPr>
          <p:nvPr/>
        </p:nvPicPr>
        <p:blipFill>
          <a:blip r:embed="rId2"/>
          <a:stretch>
            <a:fillRect/>
          </a:stretch>
        </p:blipFill>
        <p:spPr>
          <a:xfrm>
            <a:off x="437258" y="309036"/>
            <a:ext cx="23512657" cy="5362413"/>
          </a:xfrm>
          <a:prstGeom prst="rect">
            <a:avLst/>
          </a:prstGeom>
        </p:spPr>
      </p:pic>
      <p:pic>
        <p:nvPicPr>
          <p:cNvPr id="13" name="Picture 2">
            <a:extLst>
              <a:ext uri="{FF2B5EF4-FFF2-40B4-BE49-F238E27FC236}">
                <a16:creationId xmlns:a16="http://schemas.microsoft.com/office/drawing/2014/main" id="{23561FCE-034B-46A4-9F7E-72A4DE998DCF}"/>
              </a:ext>
            </a:extLst>
          </p:cNvPr>
          <p:cNvPicPr>
            <a:picLocks noChangeAspect="1" noChangeArrowheads="1"/>
          </p:cNvPicPr>
          <p:nvPr/>
        </p:nvPicPr>
        <p:blipFill rotWithShape="1">
          <a:blip r:embed="rId3" cstate="print"/>
          <a:srcRect l="1824" r="8144" b="4385"/>
          <a:stretch/>
        </p:blipFill>
        <p:spPr bwMode="auto">
          <a:xfrm>
            <a:off x="674118" y="7425756"/>
            <a:ext cx="12111341" cy="5573385"/>
          </a:xfrm>
          <a:prstGeom prst="rect">
            <a:avLst/>
          </a:prstGeom>
          <a:noFill/>
          <a:ln w="9525">
            <a:noFill/>
            <a:miter lim="800000"/>
            <a:headEnd/>
            <a:tailEnd/>
          </a:ln>
        </p:spPr>
      </p:pic>
      <p:pic>
        <p:nvPicPr>
          <p:cNvPr id="14" name="Picture 2">
            <a:extLst>
              <a:ext uri="{FF2B5EF4-FFF2-40B4-BE49-F238E27FC236}">
                <a16:creationId xmlns:a16="http://schemas.microsoft.com/office/drawing/2014/main" id="{F00A0449-26B5-45A8-AE0D-C8B160BE0316}"/>
              </a:ext>
            </a:extLst>
          </p:cNvPr>
          <p:cNvPicPr>
            <a:picLocks noChangeAspect="1" noChangeArrowheads="1"/>
          </p:cNvPicPr>
          <p:nvPr/>
        </p:nvPicPr>
        <p:blipFill rotWithShape="1">
          <a:blip r:embed="rId4" cstate="print"/>
          <a:srcRect l="1679" t="4182" r="2400" b="1784"/>
          <a:stretch/>
        </p:blipFill>
        <p:spPr bwMode="auto">
          <a:xfrm>
            <a:off x="13142259" y="7398218"/>
            <a:ext cx="10807655" cy="5770345"/>
          </a:xfrm>
          <a:prstGeom prst="rect">
            <a:avLst/>
          </a:prstGeom>
          <a:noFill/>
          <a:ln w="9525">
            <a:noFill/>
            <a:miter lim="800000"/>
            <a:headEnd/>
            <a:tailEnd/>
          </a:ln>
        </p:spPr>
      </p:pic>
    </p:spTree>
    <p:extLst>
      <p:ext uri="{BB962C8B-B14F-4D97-AF65-F5344CB8AC3E}">
        <p14:creationId xmlns:p14="http://schemas.microsoft.com/office/powerpoint/2010/main" val="3098336603"/>
      </p:ext>
    </p:extLst>
  </p:cSld>
  <p:clrMapOvr>
    <a:masterClrMapping/>
  </p:clrMapOvr>
</p:sld>
</file>

<file path=ppt/theme/theme1.xml><?xml version="1.0" encoding="utf-8"?>
<a:theme xmlns:a="http://schemas.openxmlformats.org/drawingml/2006/main" name="MZe - Vodní hospodářství - 16: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ZE_Prez_VodniHospodarstvi_16x9[1] [jen pro čtení]" id="{B4411DE4-EBAC-46F7-94AE-40BC71A50CD7}" vid="{21DA8FF2-AF6F-471D-AD9A-6B40E58C498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MZE_Prez_VodniHospodarstvi_16x9[1]</Template>
  <TotalTime>1597</TotalTime>
  <Words>1287</Words>
  <Application>Microsoft Office PowerPoint</Application>
  <PresentationFormat>Vlastní</PresentationFormat>
  <Paragraphs>200</Paragraphs>
  <Slides>8</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vt:i4>
      </vt:variant>
    </vt:vector>
  </HeadingPairs>
  <TitlesOfParts>
    <vt:vector size="14" baseType="lpstr">
      <vt:lpstr>Arial</vt:lpstr>
      <vt:lpstr>Calibri</vt:lpstr>
      <vt:lpstr>Gill Sans MT</vt:lpstr>
      <vt:lpstr>Times New Roman</vt:lpstr>
      <vt:lpstr>Wingdings</vt:lpstr>
      <vt:lpstr>MZe - Vodní hospodářství - 16:9</vt:lpstr>
      <vt:lpstr>Prezentace aplikace PowerPoint</vt:lpstr>
      <vt:lpstr>Prezentace aplikace PowerPoint</vt:lpstr>
      <vt:lpstr>Prezentace aplikace PowerPoint</vt:lpstr>
      <vt:lpstr>Prezentace aplikace PowerPoint</vt:lpstr>
      <vt:lpstr>Prezentace aplikace PowerPoint</vt:lpstr>
      <vt:lpstr>    Technická a netechnická  opatření prevence povodní  (analýza v povodí Rýna Prof. M. Disse) </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VODNÍ HOSPODÁŘSTVÍ TRA OMEN PRONE</dc:title>
  <dc:creator>Punčochář Pavel</dc:creator>
  <cp:lastModifiedBy>Punčochář Pavel</cp:lastModifiedBy>
  <cp:revision>132</cp:revision>
  <cp:lastPrinted>2022-03-30T13:14:08Z</cp:lastPrinted>
  <dcterms:created xsi:type="dcterms:W3CDTF">2022-03-25T12:55:36Z</dcterms:created>
  <dcterms:modified xsi:type="dcterms:W3CDTF">2022-05-29T14:03:33Z</dcterms:modified>
</cp:coreProperties>
</file>